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76C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76C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76C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00054" y="6245859"/>
            <a:ext cx="710946" cy="445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239522"/>
            <a:ext cx="11455400" cy="83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76C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869" y="1478025"/>
            <a:ext cx="11040110" cy="411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2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Copyright</a:t>
            </a:r>
            <a:r>
              <a:rPr spc="25" dirty="0"/>
              <a:t> </a:t>
            </a:r>
            <a:r>
              <a:rPr spc="5" dirty="0"/>
              <a:t>2019 Dell 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44444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corruption/oecdantibriberyconventio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tice.gov/sites/default/files/criminal-fraud/legacy/2015/01/16/guid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51374"/>
              <a:ext cx="12191997" cy="2206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2793" y="5461000"/>
              <a:ext cx="1648205" cy="10350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8647" y="1475485"/>
            <a:ext cx="11200130" cy="17246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ts val="6340"/>
              </a:lnSpc>
              <a:spcBef>
                <a:spcPts val="894"/>
              </a:spcBef>
            </a:pPr>
            <a:r>
              <a:rPr lang="cs-CZ" sz="5850" dirty="0">
                <a:solidFill>
                  <a:srgbClr val="FFFFFF"/>
                </a:solidFill>
              </a:rPr>
              <a:t>Programy dodržování předpisů proti úplatkářství a korupci (ABC)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127" y="3497326"/>
            <a:ext cx="4271010" cy="18081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2650" i="1" dirty="0">
                <a:solidFill>
                  <a:srgbClr val="FFFFFF"/>
                </a:solidFill>
                <a:latin typeface="Arial"/>
                <a:cs typeface="Arial"/>
              </a:rPr>
              <a:t>Nejčastější dotazy</a:t>
            </a:r>
          </a:p>
          <a:p>
            <a:pPr>
              <a:lnSpc>
                <a:spcPct val="100000"/>
              </a:lnSpc>
            </a:pPr>
            <a:endParaRPr sz="3000" kern="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sz="2650" dirty="0">
                <a:solidFill>
                  <a:srgbClr val="FFFFFF"/>
                </a:solidFill>
                <a:latin typeface="Arial"/>
                <a:cs typeface="Arial"/>
              </a:rPr>
              <a:t>K dubnu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3"/>
            <a:ext cx="9842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Jaké jsou příklady zakázaného chování/varovných znaků?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1169416"/>
            <a:ext cx="10818495" cy="23145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136525" indent="-228600">
              <a:lnSpc>
                <a:spcPts val="1730"/>
              </a:lnSpc>
              <a:spcBef>
                <a:spcPts val="315"/>
              </a:spcBef>
              <a:buChar char="•"/>
              <a:tabLst>
                <a:tab pos="240665" algn="l"/>
                <a:tab pos="241300" algn="l"/>
              </a:tabLst>
            </a:pPr>
            <a:r>
              <a:rPr lang="cs-CZ" sz="1600" dirty="0">
                <a:solidFill>
                  <a:srgbClr val="444444"/>
                </a:solidFill>
                <a:latin typeface="Arial"/>
                <a:cs typeface="Arial"/>
              </a:rPr>
              <a:t>Než se váš veřejný zákazník zaváže k nákupu, požádá o cestu k návštěvě výrobního závodu. Zákazník v Evropě požaduje tuto cestu do závodu ve Spojených státech a přeje si pro sebe a svoji rodinu luxusní ubytování</a:t>
            </a:r>
          </a:p>
          <a:p>
            <a:pPr marL="241300" indent="-228600">
              <a:lnSpc>
                <a:spcPts val="1825"/>
              </a:lnSpc>
              <a:spcBef>
                <a:spcPts val="785"/>
              </a:spcBef>
              <a:buChar char="•"/>
              <a:tabLst>
                <a:tab pos="240665" algn="l"/>
                <a:tab pos="241300" algn="l"/>
              </a:tabLst>
            </a:pPr>
            <a:r>
              <a:rPr lang="cs-CZ" sz="1600" dirty="0">
                <a:solidFill>
                  <a:srgbClr val="444444"/>
                </a:solidFill>
                <a:latin typeface="Arial"/>
                <a:cs typeface="Arial"/>
              </a:rPr>
              <a:t>Zákazník požaduje, abyste jako prostředníka využili zástupce a pomohli tak dostat se přes „červenou pásku“. Poplatky zprostředkovateli jsou příliš vysoké a poskytované služby jsou neurčité</a:t>
            </a:r>
          </a:p>
          <a:p>
            <a:pPr marL="241300" marR="5080" indent="-228600">
              <a:lnSpc>
                <a:spcPts val="1730"/>
              </a:lnSpc>
              <a:spcBef>
                <a:spcPts val="1025"/>
              </a:spcBef>
              <a:buChar char="•"/>
              <a:tabLst>
                <a:tab pos="240665" algn="l"/>
                <a:tab pos="241300" algn="l"/>
              </a:tabLst>
            </a:pPr>
            <a:r>
              <a:rPr lang="cs-CZ" sz="1600" dirty="0">
                <a:solidFill>
                  <a:srgbClr val="444444"/>
                </a:solidFill>
                <a:latin typeface="Arial"/>
                <a:cs typeface="Arial"/>
              </a:rPr>
              <a:t>Vyjednáváte s ministryní vlády, a ta vás požádá, aby vaše společnost přispěla na její oblíbenou charitu. Výše daru je v porovnání s obchodem malá a důvod je prospěšný</a:t>
            </a:r>
          </a:p>
          <a:p>
            <a:pPr>
              <a:lnSpc>
                <a:spcPct val="100000"/>
              </a:lnSpc>
            </a:pPr>
            <a:endParaRPr sz="1800" kern="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435"/>
              </a:spcBef>
            </a:pPr>
            <a:r>
              <a:rPr lang="cs-CZ" sz="1600" dirty="0">
                <a:solidFill>
                  <a:srgbClr val="FF0000"/>
                </a:solidFill>
                <a:latin typeface="Arial"/>
                <a:cs typeface="Arial"/>
              </a:rPr>
              <a:t>V každé situaci je poskytováno něco hodnotného, aby se potenciálně ovlivnila osoba s rozhodovací pravomocí.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73" y="3170682"/>
            <a:ext cx="581406" cy="5166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10</a:t>
            </a:fld>
            <a:endParaRPr kern="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48145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Znáte své zákazníky?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76871" y="1679257"/>
            <a:ext cx="2639695" cy="4104640"/>
            <a:chOff x="876871" y="1679257"/>
            <a:chExt cx="2639695" cy="4104640"/>
          </a:xfrm>
        </p:grpSpPr>
        <p:sp>
          <p:nvSpPr>
            <p:cNvPr id="4" name="object 4"/>
            <p:cNvSpPr/>
            <p:nvPr/>
          </p:nvSpPr>
          <p:spPr>
            <a:xfrm>
              <a:off x="883538" y="1685925"/>
              <a:ext cx="2626360" cy="4091304"/>
            </a:xfrm>
            <a:custGeom>
              <a:avLst/>
              <a:gdLst/>
              <a:ahLst/>
              <a:cxnLst/>
              <a:rect l="l" t="t" r="r" b="b"/>
              <a:pathLst>
                <a:path w="2626360" h="4091304">
                  <a:moveTo>
                    <a:pt x="2363216" y="0"/>
                  </a:moveTo>
                  <a:lnTo>
                    <a:pt x="262585" y="0"/>
                  </a:lnTo>
                  <a:lnTo>
                    <a:pt x="215385" y="4231"/>
                  </a:lnTo>
                  <a:lnTo>
                    <a:pt x="170960" y="16432"/>
                  </a:lnTo>
                  <a:lnTo>
                    <a:pt x="130053" y="35861"/>
                  </a:lnTo>
                  <a:lnTo>
                    <a:pt x="93405" y="61773"/>
                  </a:lnTo>
                  <a:lnTo>
                    <a:pt x="61756" y="93429"/>
                  </a:lnTo>
                  <a:lnTo>
                    <a:pt x="35850" y="130085"/>
                  </a:lnTo>
                  <a:lnTo>
                    <a:pt x="16428" y="171000"/>
                  </a:lnTo>
                  <a:lnTo>
                    <a:pt x="4230" y="215431"/>
                  </a:lnTo>
                  <a:lnTo>
                    <a:pt x="0" y="262636"/>
                  </a:lnTo>
                  <a:lnTo>
                    <a:pt x="0" y="3828541"/>
                  </a:lnTo>
                  <a:lnTo>
                    <a:pt x="4230" y="3875757"/>
                  </a:lnTo>
                  <a:lnTo>
                    <a:pt x="16428" y="3920193"/>
                  </a:lnTo>
                  <a:lnTo>
                    <a:pt x="35850" y="3961109"/>
                  </a:lnTo>
                  <a:lnTo>
                    <a:pt x="61756" y="3997764"/>
                  </a:lnTo>
                  <a:lnTo>
                    <a:pt x="93405" y="4029416"/>
                  </a:lnTo>
                  <a:lnTo>
                    <a:pt x="130053" y="4055325"/>
                  </a:lnTo>
                  <a:lnTo>
                    <a:pt x="170960" y="4074749"/>
                  </a:lnTo>
                  <a:lnTo>
                    <a:pt x="215385" y="4086947"/>
                  </a:lnTo>
                  <a:lnTo>
                    <a:pt x="262585" y="4091178"/>
                  </a:lnTo>
                  <a:lnTo>
                    <a:pt x="2363216" y="4091178"/>
                  </a:lnTo>
                  <a:lnTo>
                    <a:pt x="2410420" y="4086947"/>
                  </a:lnTo>
                  <a:lnTo>
                    <a:pt x="2454851" y="4074749"/>
                  </a:lnTo>
                  <a:lnTo>
                    <a:pt x="2495766" y="4055325"/>
                  </a:lnTo>
                  <a:lnTo>
                    <a:pt x="2532422" y="4029416"/>
                  </a:lnTo>
                  <a:lnTo>
                    <a:pt x="2564078" y="3997764"/>
                  </a:lnTo>
                  <a:lnTo>
                    <a:pt x="2589990" y="3961109"/>
                  </a:lnTo>
                  <a:lnTo>
                    <a:pt x="2609419" y="3920193"/>
                  </a:lnTo>
                  <a:lnTo>
                    <a:pt x="2621620" y="3875757"/>
                  </a:lnTo>
                  <a:lnTo>
                    <a:pt x="2625852" y="3828541"/>
                  </a:lnTo>
                  <a:lnTo>
                    <a:pt x="2625852" y="262636"/>
                  </a:lnTo>
                  <a:lnTo>
                    <a:pt x="2621620" y="215431"/>
                  </a:lnTo>
                  <a:lnTo>
                    <a:pt x="2609419" y="171000"/>
                  </a:lnTo>
                  <a:lnTo>
                    <a:pt x="2589990" y="130085"/>
                  </a:lnTo>
                  <a:lnTo>
                    <a:pt x="2564078" y="93429"/>
                  </a:lnTo>
                  <a:lnTo>
                    <a:pt x="2532422" y="61773"/>
                  </a:lnTo>
                  <a:lnTo>
                    <a:pt x="2495766" y="35861"/>
                  </a:lnTo>
                  <a:lnTo>
                    <a:pt x="2454851" y="16432"/>
                  </a:lnTo>
                  <a:lnTo>
                    <a:pt x="2410420" y="4231"/>
                  </a:lnTo>
                  <a:lnTo>
                    <a:pt x="2363216" y="0"/>
                  </a:lnTo>
                  <a:close/>
                </a:path>
              </a:pathLst>
            </a:custGeom>
            <a:solidFill>
              <a:srgbClr val="00447B"/>
            </a:solidFill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83538" y="1685925"/>
              <a:ext cx="2626360" cy="4091304"/>
            </a:xfrm>
            <a:custGeom>
              <a:avLst/>
              <a:gdLst/>
              <a:ahLst/>
              <a:cxnLst/>
              <a:rect l="l" t="t" r="r" b="b"/>
              <a:pathLst>
                <a:path w="2626360" h="4091304">
                  <a:moveTo>
                    <a:pt x="0" y="262636"/>
                  </a:moveTo>
                  <a:lnTo>
                    <a:pt x="4230" y="215431"/>
                  </a:lnTo>
                  <a:lnTo>
                    <a:pt x="16428" y="171000"/>
                  </a:lnTo>
                  <a:lnTo>
                    <a:pt x="35850" y="130085"/>
                  </a:lnTo>
                  <a:lnTo>
                    <a:pt x="61756" y="93429"/>
                  </a:lnTo>
                  <a:lnTo>
                    <a:pt x="93405" y="61773"/>
                  </a:lnTo>
                  <a:lnTo>
                    <a:pt x="130053" y="35861"/>
                  </a:lnTo>
                  <a:lnTo>
                    <a:pt x="170960" y="16432"/>
                  </a:lnTo>
                  <a:lnTo>
                    <a:pt x="215385" y="4231"/>
                  </a:lnTo>
                  <a:lnTo>
                    <a:pt x="262585" y="0"/>
                  </a:lnTo>
                  <a:lnTo>
                    <a:pt x="2363216" y="0"/>
                  </a:lnTo>
                  <a:lnTo>
                    <a:pt x="2410420" y="4231"/>
                  </a:lnTo>
                  <a:lnTo>
                    <a:pt x="2454851" y="16432"/>
                  </a:lnTo>
                  <a:lnTo>
                    <a:pt x="2495766" y="35861"/>
                  </a:lnTo>
                  <a:lnTo>
                    <a:pt x="2532422" y="61773"/>
                  </a:lnTo>
                  <a:lnTo>
                    <a:pt x="2564078" y="93429"/>
                  </a:lnTo>
                  <a:lnTo>
                    <a:pt x="2589990" y="130085"/>
                  </a:lnTo>
                  <a:lnTo>
                    <a:pt x="2609419" y="171000"/>
                  </a:lnTo>
                  <a:lnTo>
                    <a:pt x="2621620" y="215431"/>
                  </a:lnTo>
                  <a:lnTo>
                    <a:pt x="2625852" y="262636"/>
                  </a:lnTo>
                  <a:lnTo>
                    <a:pt x="2625852" y="3828541"/>
                  </a:lnTo>
                  <a:lnTo>
                    <a:pt x="2621620" y="3875757"/>
                  </a:lnTo>
                  <a:lnTo>
                    <a:pt x="2609419" y="3920193"/>
                  </a:lnTo>
                  <a:lnTo>
                    <a:pt x="2589990" y="3961109"/>
                  </a:lnTo>
                  <a:lnTo>
                    <a:pt x="2564078" y="3997764"/>
                  </a:lnTo>
                  <a:lnTo>
                    <a:pt x="2532422" y="4029416"/>
                  </a:lnTo>
                  <a:lnTo>
                    <a:pt x="2495766" y="4055325"/>
                  </a:lnTo>
                  <a:lnTo>
                    <a:pt x="2454851" y="4074749"/>
                  </a:lnTo>
                  <a:lnTo>
                    <a:pt x="2410420" y="4086947"/>
                  </a:lnTo>
                  <a:lnTo>
                    <a:pt x="2363216" y="4091178"/>
                  </a:lnTo>
                  <a:lnTo>
                    <a:pt x="262585" y="4091178"/>
                  </a:lnTo>
                  <a:lnTo>
                    <a:pt x="215385" y="4086947"/>
                  </a:lnTo>
                  <a:lnTo>
                    <a:pt x="170960" y="4074749"/>
                  </a:lnTo>
                  <a:lnTo>
                    <a:pt x="130053" y="4055325"/>
                  </a:lnTo>
                  <a:lnTo>
                    <a:pt x="93405" y="4029416"/>
                  </a:lnTo>
                  <a:lnTo>
                    <a:pt x="61756" y="3997764"/>
                  </a:lnTo>
                  <a:lnTo>
                    <a:pt x="35850" y="3961109"/>
                  </a:lnTo>
                  <a:lnTo>
                    <a:pt x="16428" y="3920193"/>
                  </a:lnTo>
                  <a:lnTo>
                    <a:pt x="4230" y="3875757"/>
                  </a:lnTo>
                  <a:lnTo>
                    <a:pt x="0" y="3828541"/>
                  </a:lnTo>
                  <a:lnTo>
                    <a:pt x="0" y="262636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7600" y="3425444"/>
            <a:ext cx="2156460" cy="13817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25"/>
              </a:spcBef>
            </a:pP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S kým jednáme? Znáte zákazníka a všechny zúčastněné zástupce nebo zprostředkovatele?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08569" y="1679257"/>
            <a:ext cx="4713605" cy="4104640"/>
            <a:chOff x="1508569" y="1679257"/>
            <a:chExt cx="4713605" cy="41046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5237" y="1931289"/>
              <a:ext cx="1362456" cy="13624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15237" y="1931289"/>
              <a:ext cx="1362710" cy="1362710"/>
            </a:xfrm>
            <a:custGeom>
              <a:avLst/>
              <a:gdLst/>
              <a:ahLst/>
              <a:cxnLst/>
              <a:rect l="l" t="t" r="r" b="b"/>
              <a:pathLst>
                <a:path w="1362710" h="1362710">
                  <a:moveTo>
                    <a:pt x="0" y="681227"/>
                  </a:moveTo>
                  <a:lnTo>
                    <a:pt x="1710" y="632584"/>
                  </a:lnTo>
                  <a:lnTo>
                    <a:pt x="6766" y="584862"/>
                  </a:lnTo>
                  <a:lnTo>
                    <a:pt x="15050" y="538178"/>
                  </a:lnTo>
                  <a:lnTo>
                    <a:pt x="26449" y="492647"/>
                  </a:lnTo>
                  <a:lnTo>
                    <a:pt x="40846" y="448383"/>
                  </a:lnTo>
                  <a:lnTo>
                    <a:pt x="58126" y="405503"/>
                  </a:lnTo>
                  <a:lnTo>
                    <a:pt x="78174" y="364122"/>
                  </a:lnTo>
                  <a:lnTo>
                    <a:pt x="100874" y="324355"/>
                  </a:lnTo>
                  <a:lnTo>
                    <a:pt x="126112" y="286318"/>
                  </a:lnTo>
                  <a:lnTo>
                    <a:pt x="153771" y="250125"/>
                  </a:lnTo>
                  <a:lnTo>
                    <a:pt x="183737" y="215893"/>
                  </a:lnTo>
                  <a:lnTo>
                    <a:pt x="215893" y="183737"/>
                  </a:lnTo>
                  <a:lnTo>
                    <a:pt x="250125" y="153771"/>
                  </a:lnTo>
                  <a:lnTo>
                    <a:pt x="286318" y="126112"/>
                  </a:lnTo>
                  <a:lnTo>
                    <a:pt x="324355" y="100874"/>
                  </a:lnTo>
                  <a:lnTo>
                    <a:pt x="364122" y="78174"/>
                  </a:lnTo>
                  <a:lnTo>
                    <a:pt x="405503" y="58126"/>
                  </a:lnTo>
                  <a:lnTo>
                    <a:pt x="448383" y="40846"/>
                  </a:lnTo>
                  <a:lnTo>
                    <a:pt x="492647" y="26449"/>
                  </a:lnTo>
                  <a:lnTo>
                    <a:pt x="538178" y="15050"/>
                  </a:lnTo>
                  <a:lnTo>
                    <a:pt x="584862" y="6766"/>
                  </a:lnTo>
                  <a:lnTo>
                    <a:pt x="632584" y="1710"/>
                  </a:lnTo>
                  <a:lnTo>
                    <a:pt x="681227" y="0"/>
                  </a:lnTo>
                  <a:lnTo>
                    <a:pt x="729871" y="1710"/>
                  </a:lnTo>
                  <a:lnTo>
                    <a:pt x="777593" y="6766"/>
                  </a:lnTo>
                  <a:lnTo>
                    <a:pt x="824277" y="15050"/>
                  </a:lnTo>
                  <a:lnTo>
                    <a:pt x="869808" y="26449"/>
                  </a:lnTo>
                  <a:lnTo>
                    <a:pt x="914072" y="40846"/>
                  </a:lnTo>
                  <a:lnTo>
                    <a:pt x="956952" y="58126"/>
                  </a:lnTo>
                  <a:lnTo>
                    <a:pt x="998333" y="78174"/>
                  </a:lnTo>
                  <a:lnTo>
                    <a:pt x="1038100" y="100874"/>
                  </a:lnTo>
                  <a:lnTo>
                    <a:pt x="1076137" y="126112"/>
                  </a:lnTo>
                  <a:lnTo>
                    <a:pt x="1112330" y="153771"/>
                  </a:lnTo>
                  <a:lnTo>
                    <a:pt x="1146562" y="183737"/>
                  </a:lnTo>
                  <a:lnTo>
                    <a:pt x="1178718" y="215893"/>
                  </a:lnTo>
                  <a:lnTo>
                    <a:pt x="1208684" y="250125"/>
                  </a:lnTo>
                  <a:lnTo>
                    <a:pt x="1236343" y="286318"/>
                  </a:lnTo>
                  <a:lnTo>
                    <a:pt x="1261581" y="324355"/>
                  </a:lnTo>
                  <a:lnTo>
                    <a:pt x="1284281" y="364122"/>
                  </a:lnTo>
                  <a:lnTo>
                    <a:pt x="1304329" y="405503"/>
                  </a:lnTo>
                  <a:lnTo>
                    <a:pt x="1321609" y="448383"/>
                  </a:lnTo>
                  <a:lnTo>
                    <a:pt x="1336006" y="492647"/>
                  </a:lnTo>
                  <a:lnTo>
                    <a:pt x="1347405" y="538178"/>
                  </a:lnTo>
                  <a:lnTo>
                    <a:pt x="1355689" y="584862"/>
                  </a:lnTo>
                  <a:lnTo>
                    <a:pt x="1360745" y="632584"/>
                  </a:lnTo>
                  <a:lnTo>
                    <a:pt x="1362456" y="681227"/>
                  </a:lnTo>
                  <a:lnTo>
                    <a:pt x="1360745" y="729871"/>
                  </a:lnTo>
                  <a:lnTo>
                    <a:pt x="1355689" y="777593"/>
                  </a:lnTo>
                  <a:lnTo>
                    <a:pt x="1347405" y="824277"/>
                  </a:lnTo>
                  <a:lnTo>
                    <a:pt x="1336006" y="869808"/>
                  </a:lnTo>
                  <a:lnTo>
                    <a:pt x="1321609" y="914072"/>
                  </a:lnTo>
                  <a:lnTo>
                    <a:pt x="1304329" y="956952"/>
                  </a:lnTo>
                  <a:lnTo>
                    <a:pt x="1284281" y="998333"/>
                  </a:lnTo>
                  <a:lnTo>
                    <a:pt x="1261581" y="1038100"/>
                  </a:lnTo>
                  <a:lnTo>
                    <a:pt x="1236343" y="1076137"/>
                  </a:lnTo>
                  <a:lnTo>
                    <a:pt x="1208684" y="1112330"/>
                  </a:lnTo>
                  <a:lnTo>
                    <a:pt x="1178718" y="1146562"/>
                  </a:lnTo>
                  <a:lnTo>
                    <a:pt x="1146562" y="1178718"/>
                  </a:lnTo>
                  <a:lnTo>
                    <a:pt x="1112330" y="1208684"/>
                  </a:lnTo>
                  <a:lnTo>
                    <a:pt x="1076137" y="1236343"/>
                  </a:lnTo>
                  <a:lnTo>
                    <a:pt x="1038100" y="1261581"/>
                  </a:lnTo>
                  <a:lnTo>
                    <a:pt x="998333" y="1284281"/>
                  </a:lnTo>
                  <a:lnTo>
                    <a:pt x="956952" y="1304329"/>
                  </a:lnTo>
                  <a:lnTo>
                    <a:pt x="914072" y="1321609"/>
                  </a:lnTo>
                  <a:lnTo>
                    <a:pt x="869808" y="1336006"/>
                  </a:lnTo>
                  <a:lnTo>
                    <a:pt x="824277" y="1347405"/>
                  </a:lnTo>
                  <a:lnTo>
                    <a:pt x="777593" y="1355689"/>
                  </a:lnTo>
                  <a:lnTo>
                    <a:pt x="729871" y="1360745"/>
                  </a:lnTo>
                  <a:lnTo>
                    <a:pt x="681227" y="1362456"/>
                  </a:lnTo>
                  <a:lnTo>
                    <a:pt x="632584" y="1360745"/>
                  </a:lnTo>
                  <a:lnTo>
                    <a:pt x="584862" y="1355689"/>
                  </a:lnTo>
                  <a:lnTo>
                    <a:pt x="538178" y="1347405"/>
                  </a:lnTo>
                  <a:lnTo>
                    <a:pt x="492647" y="1336006"/>
                  </a:lnTo>
                  <a:lnTo>
                    <a:pt x="448383" y="1321609"/>
                  </a:lnTo>
                  <a:lnTo>
                    <a:pt x="405503" y="1304329"/>
                  </a:lnTo>
                  <a:lnTo>
                    <a:pt x="364122" y="1284281"/>
                  </a:lnTo>
                  <a:lnTo>
                    <a:pt x="324355" y="1261581"/>
                  </a:lnTo>
                  <a:lnTo>
                    <a:pt x="286318" y="1236343"/>
                  </a:lnTo>
                  <a:lnTo>
                    <a:pt x="250125" y="1208684"/>
                  </a:lnTo>
                  <a:lnTo>
                    <a:pt x="215893" y="1178718"/>
                  </a:lnTo>
                  <a:lnTo>
                    <a:pt x="183737" y="1146562"/>
                  </a:lnTo>
                  <a:lnTo>
                    <a:pt x="153771" y="1112330"/>
                  </a:lnTo>
                  <a:lnTo>
                    <a:pt x="126112" y="1076137"/>
                  </a:lnTo>
                  <a:lnTo>
                    <a:pt x="100874" y="1038100"/>
                  </a:lnTo>
                  <a:lnTo>
                    <a:pt x="78174" y="998333"/>
                  </a:lnTo>
                  <a:lnTo>
                    <a:pt x="58126" y="956952"/>
                  </a:lnTo>
                  <a:lnTo>
                    <a:pt x="40846" y="914072"/>
                  </a:lnTo>
                  <a:lnTo>
                    <a:pt x="26449" y="869808"/>
                  </a:lnTo>
                  <a:lnTo>
                    <a:pt x="15050" y="824277"/>
                  </a:lnTo>
                  <a:lnTo>
                    <a:pt x="6766" y="777593"/>
                  </a:lnTo>
                  <a:lnTo>
                    <a:pt x="1710" y="729871"/>
                  </a:lnTo>
                  <a:lnTo>
                    <a:pt x="0" y="681227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8639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2363978" y="0"/>
                  </a:moveTo>
                  <a:lnTo>
                    <a:pt x="262636" y="0"/>
                  </a:lnTo>
                  <a:lnTo>
                    <a:pt x="215431" y="4231"/>
                  </a:lnTo>
                  <a:lnTo>
                    <a:pt x="171000" y="16432"/>
                  </a:lnTo>
                  <a:lnTo>
                    <a:pt x="130085" y="35861"/>
                  </a:lnTo>
                  <a:lnTo>
                    <a:pt x="93429" y="61773"/>
                  </a:lnTo>
                  <a:lnTo>
                    <a:pt x="61773" y="93429"/>
                  </a:lnTo>
                  <a:lnTo>
                    <a:pt x="35861" y="130085"/>
                  </a:lnTo>
                  <a:lnTo>
                    <a:pt x="16432" y="171000"/>
                  </a:lnTo>
                  <a:lnTo>
                    <a:pt x="4231" y="215431"/>
                  </a:lnTo>
                  <a:lnTo>
                    <a:pt x="0" y="262636"/>
                  </a:lnTo>
                  <a:lnTo>
                    <a:pt x="0" y="3828541"/>
                  </a:lnTo>
                  <a:lnTo>
                    <a:pt x="4231" y="3875746"/>
                  </a:lnTo>
                  <a:lnTo>
                    <a:pt x="16432" y="3920177"/>
                  </a:lnTo>
                  <a:lnTo>
                    <a:pt x="35861" y="3961092"/>
                  </a:lnTo>
                  <a:lnTo>
                    <a:pt x="61773" y="3997748"/>
                  </a:lnTo>
                  <a:lnTo>
                    <a:pt x="93429" y="4029404"/>
                  </a:lnTo>
                  <a:lnTo>
                    <a:pt x="130085" y="4055316"/>
                  </a:lnTo>
                  <a:lnTo>
                    <a:pt x="171000" y="4074745"/>
                  </a:lnTo>
                  <a:lnTo>
                    <a:pt x="215431" y="4086946"/>
                  </a:lnTo>
                  <a:lnTo>
                    <a:pt x="262636" y="4091178"/>
                  </a:lnTo>
                  <a:lnTo>
                    <a:pt x="2363978" y="4091178"/>
                  </a:lnTo>
                  <a:lnTo>
                    <a:pt x="2411182" y="4086946"/>
                  </a:lnTo>
                  <a:lnTo>
                    <a:pt x="2455613" y="4074745"/>
                  </a:lnTo>
                  <a:lnTo>
                    <a:pt x="2496528" y="4055316"/>
                  </a:lnTo>
                  <a:lnTo>
                    <a:pt x="2533184" y="4029404"/>
                  </a:lnTo>
                  <a:lnTo>
                    <a:pt x="2564840" y="3997748"/>
                  </a:lnTo>
                  <a:lnTo>
                    <a:pt x="2590752" y="3961092"/>
                  </a:lnTo>
                  <a:lnTo>
                    <a:pt x="2610181" y="3920177"/>
                  </a:lnTo>
                  <a:lnTo>
                    <a:pt x="2622382" y="3875746"/>
                  </a:lnTo>
                  <a:lnTo>
                    <a:pt x="2626614" y="3828541"/>
                  </a:lnTo>
                  <a:lnTo>
                    <a:pt x="2626614" y="262636"/>
                  </a:lnTo>
                  <a:lnTo>
                    <a:pt x="2622382" y="215431"/>
                  </a:lnTo>
                  <a:lnTo>
                    <a:pt x="2610181" y="171000"/>
                  </a:lnTo>
                  <a:lnTo>
                    <a:pt x="2590752" y="130085"/>
                  </a:lnTo>
                  <a:lnTo>
                    <a:pt x="2564840" y="93429"/>
                  </a:lnTo>
                  <a:lnTo>
                    <a:pt x="2533184" y="61773"/>
                  </a:lnTo>
                  <a:lnTo>
                    <a:pt x="2496528" y="35861"/>
                  </a:lnTo>
                  <a:lnTo>
                    <a:pt x="2455613" y="16432"/>
                  </a:lnTo>
                  <a:lnTo>
                    <a:pt x="2411182" y="4231"/>
                  </a:lnTo>
                  <a:lnTo>
                    <a:pt x="2363978" y="0"/>
                  </a:lnTo>
                  <a:close/>
                </a:path>
              </a:pathLst>
            </a:custGeom>
            <a:solidFill>
              <a:srgbClr val="00447B"/>
            </a:solidFill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88639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0" y="262636"/>
                  </a:moveTo>
                  <a:lnTo>
                    <a:pt x="4231" y="215431"/>
                  </a:lnTo>
                  <a:lnTo>
                    <a:pt x="16432" y="171000"/>
                  </a:lnTo>
                  <a:lnTo>
                    <a:pt x="35861" y="130085"/>
                  </a:lnTo>
                  <a:lnTo>
                    <a:pt x="61773" y="93429"/>
                  </a:lnTo>
                  <a:lnTo>
                    <a:pt x="93429" y="61773"/>
                  </a:lnTo>
                  <a:lnTo>
                    <a:pt x="130085" y="35861"/>
                  </a:lnTo>
                  <a:lnTo>
                    <a:pt x="171000" y="16432"/>
                  </a:lnTo>
                  <a:lnTo>
                    <a:pt x="215431" y="4231"/>
                  </a:lnTo>
                  <a:lnTo>
                    <a:pt x="262636" y="0"/>
                  </a:lnTo>
                  <a:lnTo>
                    <a:pt x="2363978" y="0"/>
                  </a:lnTo>
                  <a:lnTo>
                    <a:pt x="2411182" y="4231"/>
                  </a:lnTo>
                  <a:lnTo>
                    <a:pt x="2455613" y="16432"/>
                  </a:lnTo>
                  <a:lnTo>
                    <a:pt x="2496528" y="35861"/>
                  </a:lnTo>
                  <a:lnTo>
                    <a:pt x="2533184" y="61773"/>
                  </a:lnTo>
                  <a:lnTo>
                    <a:pt x="2564840" y="93429"/>
                  </a:lnTo>
                  <a:lnTo>
                    <a:pt x="2590752" y="130085"/>
                  </a:lnTo>
                  <a:lnTo>
                    <a:pt x="2610181" y="171000"/>
                  </a:lnTo>
                  <a:lnTo>
                    <a:pt x="2622382" y="215431"/>
                  </a:lnTo>
                  <a:lnTo>
                    <a:pt x="2626614" y="262636"/>
                  </a:lnTo>
                  <a:lnTo>
                    <a:pt x="2626614" y="3828541"/>
                  </a:lnTo>
                  <a:lnTo>
                    <a:pt x="2622382" y="3875746"/>
                  </a:lnTo>
                  <a:lnTo>
                    <a:pt x="2610181" y="3920177"/>
                  </a:lnTo>
                  <a:lnTo>
                    <a:pt x="2590752" y="3961092"/>
                  </a:lnTo>
                  <a:lnTo>
                    <a:pt x="2564840" y="3997748"/>
                  </a:lnTo>
                  <a:lnTo>
                    <a:pt x="2533184" y="4029404"/>
                  </a:lnTo>
                  <a:lnTo>
                    <a:pt x="2496528" y="4055316"/>
                  </a:lnTo>
                  <a:lnTo>
                    <a:pt x="2455613" y="4074745"/>
                  </a:lnTo>
                  <a:lnTo>
                    <a:pt x="2411182" y="4086946"/>
                  </a:lnTo>
                  <a:lnTo>
                    <a:pt x="2363978" y="4091178"/>
                  </a:lnTo>
                  <a:lnTo>
                    <a:pt x="262636" y="4091178"/>
                  </a:lnTo>
                  <a:lnTo>
                    <a:pt x="215431" y="4086946"/>
                  </a:lnTo>
                  <a:lnTo>
                    <a:pt x="171000" y="4074745"/>
                  </a:lnTo>
                  <a:lnTo>
                    <a:pt x="130085" y="4055316"/>
                  </a:lnTo>
                  <a:lnTo>
                    <a:pt x="93429" y="4029404"/>
                  </a:lnTo>
                  <a:lnTo>
                    <a:pt x="61773" y="3997748"/>
                  </a:lnTo>
                  <a:lnTo>
                    <a:pt x="35861" y="3961092"/>
                  </a:lnTo>
                  <a:lnTo>
                    <a:pt x="16432" y="3920177"/>
                  </a:lnTo>
                  <a:lnTo>
                    <a:pt x="4231" y="3875746"/>
                  </a:lnTo>
                  <a:lnTo>
                    <a:pt x="0" y="3828541"/>
                  </a:lnTo>
                  <a:lnTo>
                    <a:pt x="0" y="262636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45484" y="3819905"/>
            <a:ext cx="2312035" cy="5930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6700" marR="5080" indent="-254635">
              <a:lnSpc>
                <a:spcPts val="2070"/>
              </a:lnSpc>
              <a:spcBef>
                <a:spcPts val="440"/>
              </a:spcBef>
            </a:pP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Kdo přijímá platbu?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052887" y="1679257"/>
            <a:ext cx="4874260" cy="4104640"/>
            <a:chOff x="4052887" y="1679257"/>
            <a:chExt cx="4874260" cy="410464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554" y="1931289"/>
              <a:ext cx="1684020" cy="13624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59554" y="1931289"/>
              <a:ext cx="1684020" cy="1362710"/>
            </a:xfrm>
            <a:custGeom>
              <a:avLst/>
              <a:gdLst/>
              <a:ahLst/>
              <a:cxnLst/>
              <a:rect l="l" t="t" r="r" b="b"/>
              <a:pathLst>
                <a:path w="1684020" h="1362710">
                  <a:moveTo>
                    <a:pt x="0" y="681227"/>
                  </a:moveTo>
                  <a:lnTo>
                    <a:pt x="1656" y="638152"/>
                  </a:lnTo>
                  <a:lnTo>
                    <a:pt x="6559" y="595787"/>
                  </a:lnTo>
                  <a:lnTo>
                    <a:pt x="14611" y="554213"/>
                  </a:lnTo>
                  <a:lnTo>
                    <a:pt x="25713" y="513511"/>
                  </a:lnTo>
                  <a:lnTo>
                    <a:pt x="39765" y="473758"/>
                  </a:lnTo>
                  <a:lnTo>
                    <a:pt x="56671" y="435037"/>
                  </a:lnTo>
                  <a:lnTo>
                    <a:pt x="76330" y="397425"/>
                  </a:lnTo>
                  <a:lnTo>
                    <a:pt x="98645" y="361004"/>
                  </a:lnTo>
                  <a:lnTo>
                    <a:pt x="123517" y="325853"/>
                  </a:lnTo>
                  <a:lnTo>
                    <a:pt x="150847" y="292053"/>
                  </a:lnTo>
                  <a:lnTo>
                    <a:pt x="180537" y="259681"/>
                  </a:lnTo>
                  <a:lnTo>
                    <a:pt x="212488" y="228820"/>
                  </a:lnTo>
                  <a:lnTo>
                    <a:pt x="246602" y="199548"/>
                  </a:lnTo>
                  <a:lnTo>
                    <a:pt x="282779" y="171946"/>
                  </a:lnTo>
                  <a:lnTo>
                    <a:pt x="320922" y="146093"/>
                  </a:lnTo>
                  <a:lnTo>
                    <a:pt x="360932" y="122069"/>
                  </a:lnTo>
                  <a:lnTo>
                    <a:pt x="402709" y="99954"/>
                  </a:lnTo>
                  <a:lnTo>
                    <a:pt x="446157" y="79827"/>
                  </a:lnTo>
                  <a:lnTo>
                    <a:pt x="491175" y="61770"/>
                  </a:lnTo>
                  <a:lnTo>
                    <a:pt x="537666" y="45861"/>
                  </a:lnTo>
                  <a:lnTo>
                    <a:pt x="585530" y="32181"/>
                  </a:lnTo>
                  <a:lnTo>
                    <a:pt x="634670" y="20808"/>
                  </a:lnTo>
                  <a:lnTo>
                    <a:pt x="684986" y="11824"/>
                  </a:lnTo>
                  <a:lnTo>
                    <a:pt x="736381" y="5308"/>
                  </a:lnTo>
                  <a:lnTo>
                    <a:pt x="788755" y="1340"/>
                  </a:lnTo>
                  <a:lnTo>
                    <a:pt x="842010" y="0"/>
                  </a:lnTo>
                  <a:lnTo>
                    <a:pt x="895264" y="1340"/>
                  </a:lnTo>
                  <a:lnTo>
                    <a:pt x="947638" y="5308"/>
                  </a:lnTo>
                  <a:lnTo>
                    <a:pt x="999033" y="11824"/>
                  </a:lnTo>
                  <a:lnTo>
                    <a:pt x="1049349" y="20808"/>
                  </a:lnTo>
                  <a:lnTo>
                    <a:pt x="1098489" y="32181"/>
                  </a:lnTo>
                  <a:lnTo>
                    <a:pt x="1146353" y="45861"/>
                  </a:lnTo>
                  <a:lnTo>
                    <a:pt x="1192844" y="61770"/>
                  </a:lnTo>
                  <a:lnTo>
                    <a:pt x="1237862" y="79827"/>
                  </a:lnTo>
                  <a:lnTo>
                    <a:pt x="1281310" y="99954"/>
                  </a:lnTo>
                  <a:lnTo>
                    <a:pt x="1323087" y="122069"/>
                  </a:lnTo>
                  <a:lnTo>
                    <a:pt x="1363097" y="146093"/>
                  </a:lnTo>
                  <a:lnTo>
                    <a:pt x="1401240" y="171946"/>
                  </a:lnTo>
                  <a:lnTo>
                    <a:pt x="1437417" y="199548"/>
                  </a:lnTo>
                  <a:lnTo>
                    <a:pt x="1471531" y="228820"/>
                  </a:lnTo>
                  <a:lnTo>
                    <a:pt x="1503482" y="259681"/>
                  </a:lnTo>
                  <a:lnTo>
                    <a:pt x="1533172" y="292053"/>
                  </a:lnTo>
                  <a:lnTo>
                    <a:pt x="1560502" y="325853"/>
                  </a:lnTo>
                  <a:lnTo>
                    <a:pt x="1585374" y="361004"/>
                  </a:lnTo>
                  <a:lnTo>
                    <a:pt x="1607689" y="397425"/>
                  </a:lnTo>
                  <a:lnTo>
                    <a:pt x="1627348" y="435037"/>
                  </a:lnTo>
                  <a:lnTo>
                    <a:pt x="1644254" y="473758"/>
                  </a:lnTo>
                  <a:lnTo>
                    <a:pt x="1658306" y="513511"/>
                  </a:lnTo>
                  <a:lnTo>
                    <a:pt x="1669408" y="554213"/>
                  </a:lnTo>
                  <a:lnTo>
                    <a:pt x="1677460" y="595787"/>
                  </a:lnTo>
                  <a:lnTo>
                    <a:pt x="1682363" y="638152"/>
                  </a:lnTo>
                  <a:lnTo>
                    <a:pt x="1684020" y="681227"/>
                  </a:lnTo>
                  <a:lnTo>
                    <a:pt x="1682363" y="724303"/>
                  </a:lnTo>
                  <a:lnTo>
                    <a:pt x="1677460" y="766668"/>
                  </a:lnTo>
                  <a:lnTo>
                    <a:pt x="1669408" y="808242"/>
                  </a:lnTo>
                  <a:lnTo>
                    <a:pt x="1658306" y="848944"/>
                  </a:lnTo>
                  <a:lnTo>
                    <a:pt x="1644254" y="888697"/>
                  </a:lnTo>
                  <a:lnTo>
                    <a:pt x="1627348" y="927418"/>
                  </a:lnTo>
                  <a:lnTo>
                    <a:pt x="1607689" y="965030"/>
                  </a:lnTo>
                  <a:lnTo>
                    <a:pt x="1585374" y="1001451"/>
                  </a:lnTo>
                  <a:lnTo>
                    <a:pt x="1560502" y="1036602"/>
                  </a:lnTo>
                  <a:lnTo>
                    <a:pt x="1533172" y="1070402"/>
                  </a:lnTo>
                  <a:lnTo>
                    <a:pt x="1503482" y="1102774"/>
                  </a:lnTo>
                  <a:lnTo>
                    <a:pt x="1471531" y="1133635"/>
                  </a:lnTo>
                  <a:lnTo>
                    <a:pt x="1437417" y="1162907"/>
                  </a:lnTo>
                  <a:lnTo>
                    <a:pt x="1401240" y="1190509"/>
                  </a:lnTo>
                  <a:lnTo>
                    <a:pt x="1363097" y="1216362"/>
                  </a:lnTo>
                  <a:lnTo>
                    <a:pt x="1323087" y="1240386"/>
                  </a:lnTo>
                  <a:lnTo>
                    <a:pt x="1281310" y="1262501"/>
                  </a:lnTo>
                  <a:lnTo>
                    <a:pt x="1237862" y="1282628"/>
                  </a:lnTo>
                  <a:lnTo>
                    <a:pt x="1192844" y="1300685"/>
                  </a:lnTo>
                  <a:lnTo>
                    <a:pt x="1146353" y="1316594"/>
                  </a:lnTo>
                  <a:lnTo>
                    <a:pt x="1098489" y="1330274"/>
                  </a:lnTo>
                  <a:lnTo>
                    <a:pt x="1049349" y="1341647"/>
                  </a:lnTo>
                  <a:lnTo>
                    <a:pt x="999033" y="1350631"/>
                  </a:lnTo>
                  <a:lnTo>
                    <a:pt x="947638" y="1357147"/>
                  </a:lnTo>
                  <a:lnTo>
                    <a:pt x="895264" y="1361115"/>
                  </a:lnTo>
                  <a:lnTo>
                    <a:pt x="842010" y="1362456"/>
                  </a:lnTo>
                  <a:lnTo>
                    <a:pt x="788755" y="1361115"/>
                  </a:lnTo>
                  <a:lnTo>
                    <a:pt x="736381" y="1357147"/>
                  </a:lnTo>
                  <a:lnTo>
                    <a:pt x="684986" y="1350631"/>
                  </a:lnTo>
                  <a:lnTo>
                    <a:pt x="634670" y="1341647"/>
                  </a:lnTo>
                  <a:lnTo>
                    <a:pt x="585530" y="1330274"/>
                  </a:lnTo>
                  <a:lnTo>
                    <a:pt x="537666" y="1316594"/>
                  </a:lnTo>
                  <a:lnTo>
                    <a:pt x="491175" y="1300685"/>
                  </a:lnTo>
                  <a:lnTo>
                    <a:pt x="446157" y="1282628"/>
                  </a:lnTo>
                  <a:lnTo>
                    <a:pt x="402709" y="1262501"/>
                  </a:lnTo>
                  <a:lnTo>
                    <a:pt x="360932" y="1240386"/>
                  </a:lnTo>
                  <a:lnTo>
                    <a:pt x="320922" y="1216362"/>
                  </a:lnTo>
                  <a:lnTo>
                    <a:pt x="282779" y="1190509"/>
                  </a:lnTo>
                  <a:lnTo>
                    <a:pt x="246602" y="1162907"/>
                  </a:lnTo>
                  <a:lnTo>
                    <a:pt x="212488" y="1133635"/>
                  </a:lnTo>
                  <a:lnTo>
                    <a:pt x="180537" y="1102774"/>
                  </a:lnTo>
                  <a:lnTo>
                    <a:pt x="150847" y="1070402"/>
                  </a:lnTo>
                  <a:lnTo>
                    <a:pt x="123517" y="1036602"/>
                  </a:lnTo>
                  <a:lnTo>
                    <a:pt x="98645" y="1001451"/>
                  </a:lnTo>
                  <a:lnTo>
                    <a:pt x="76330" y="965030"/>
                  </a:lnTo>
                  <a:lnTo>
                    <a:pt x="56671" y="927418"/>
                  </a:lnTo>
                  <a:lnTo>
                    <a:pt x="39765" y="888697"/>
                  </a:lnTo>
                  <a:lnTo>
                    <a:pt x="25713" y="848944"/>
                  </a:lnTo>
                  <a:lnTo>
                    <a:pt x="14611" y="808242"/>
                  </a:lnTo>
                  <a:lnTo>
                    <a:pt x="6559" y="766668"/>
                  </a:lnTo>
                  <a:lnTo>
                    <a:pt x="1656" y="724303"/>
                  </a:lnTo>
                  <a:lnTo>
                    <a:pt x="0" y="681227"/>
                  </a:lnTo>
                  <a:close/>
                </a:path>
              </a:pathLst>
            </a:custGeom>
            <a:ln w="12953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3739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2363978" y="0"/>
                  </a:moveTo>
                  <a:lnTo>
                    <a:pt x="262636" y="0"/>
                  </a:lnTo>
                  <a:lnTo>
                    <a:pt x="215431" y="4231"/>
                  </a:lnTo>
                  <a:lnTo>
                    <a:pt x="171000" y="16432"/>
                  </a:lnTo>
                  <a:lnTo>
                    <a:pt x="130085" y="35861"/>
                  </a:lnTo>
                  <a:lnTo>
                    <a:pt x="93429" y="61773"/>
                  </a:lnTo>
                  <a:lnTo>
                    <a:pt x="61773" y="93429"/>
                  </a:lnTo>
                  <a:lnTo>
                    <a:pt x="35861" y="130085"/>
                  </a:lnTo>
                  <a:lnTo>
                    <a:pt x="16432" y="171000"/>
                  </a:lnTo>
                  <a:lnTo>
                    <a:pt x="4231" y="215431"/>
                  </a:lnTo>
                  <a:lnTo>
                    <a:pt x="0" y="262636"/>
                  </a:lnTo>
                  <a:lnTo>
                    <a:pt x="0" y="3828541"/>
                  </a:lnTo>
                  <a:lnTo>
                    <a:pt x="4231" y="3875746"/>
                  </a:lnTo>
                  <a:lnTo>
                    <a:pt x="16432" y="3920177"/>
                  </a:lnTo>
                  <a:lnTo>
                    <a:pt x="35861" y="3961092"/>
                  </a:lnTo>
                  <a:lnTo>
                    <a:pt x="61773" y="3997748"/>
                  </a:lnTo>
                  <a:lnTo>
                    <a:pt x="93429" y="4029404"/>
                  </a:lnTo>
                  <a:lnTo>
                    <a:pt x="130085" y="4055316"/>
                  </a:lnTo>
                  <a:lnTo>
                    <a:pt x="171000" y="4074745"/>
                  </a:lnTo>
                  <a:lnTo>
                    <a:pt x="215431" y="4086946"/>
                  </a:lnTo>
                  <a:lnTo>
                    <a:pt x="262636" y="4091178"/>
                  </a:lnTo>
                  <a:lnTo>
                    <a:pt x="2363978" y="4091178"/>
                  </a:lnTo>
                  <a:lnTo>
                    <a:pt x="2411182" y="4086946"/>
                  </a:lnTo>
                  <a:lnTo>
                    <a:pt x="2455613" y="4074745"/>
                  </a:lnTo>
                  <a:lnTo>
                    <a:pt x="2496528" y="4055316"/>
                  </a:lnTo>
                  <a:lnTo>
                    <a:pt x="2533184" y="4029404"/>
                  </a:lnTo>
                  <a:lnTo>
                    <a:pt x="2564840" y="3997748"/>
                  </a:lnTo>
                  <a:lnTo>
                    <a:pt x="2590752" y="3961092"/>
                  </a:lnTo>
                  <a:lnTo>
                    <a:pt x="2610181" y="3920177"/>
                  </a:lnTo>
                  <a:lnTo>
                    <a:pt x="2622382" y="3875746"/>
                  </a:lnTo>
                  <a:lnTo>
                    <a:pt x="2626614" y="3828541"/>
                  </a:lnTo>
                  <a:lnTo>
                    <a:pt x="2626614" y="262636"/>
                  </a:lnTo>
                  <a:lnTo>
                    <a:pt x="2622382" y="215431"/>
                  </a:lnTo>
                  <a:lnTo>
                    <a:pt x="2610181" y="171000"/>
                  </a:lnTo>
                  <a:lnTo>
                    <a:pt x="2590752" y="130085"/>
                  </a:lnTo>
                  <a:lnTo>
                    <a:pt x="2564840" y="93429"/>
                  </a:lnTo>
                  <a:lnTo>
                    <a:pt x="2533184" y="61773"/>
                  </a:lnTo>
                  <a:lnTo>
                    <a:pt x="2496528" y="35861"/>
                  </a:lnTo>
                  <a:lnTo>
                    <a:pt x="2455613" y="16432"/>
                  </a:lnTo>
                  <a:lnTo>
                    <a:pt x="2411182" y="4231"/>
                  </a:lnTo>
                  <a:lnTo>
                    <a:pt x="2363978" y="0"/>
                  </a:lnTo>
                  <a:close/>
                </a:path>
              </a:pathLst>
            </a:custGeom>
            <a:solidFill>
              <a:srgbClr val="00447B"/>
            </a:solidFill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3739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0" y="262636"/>
                  </a:moveTo>
                  <a:lnTo>
                    <a:pt x="4231" y="215431"/>
                  </a:lnTo>
                  <a:lnTo>
                    <a:pt x="16432" y="171000"/>
                  </a:lnTo>
                  <a:lnTo>
                    <a:pt x="35861" y="130085"/>
                  </a:lnTo>
                  <a:lnTo>
                    <a:pt x="61773" y="93429"/>
                  </a:lnTo>
                  <a:lnTo>
                    <a:pt x="93429" y="61773"/>
                  </a:lnTo>
                  <a:lnTo>
                    <a:pt x="130085" y="35861"/>
                  </a:lnTo>
                  <a:lnTo>
                    <a:pt x="171000" y="16432"/>
                  </a:lnTo>
                  <a:lnTo>
                    <a:pt x="215431" y="4231"/>
                  </a:lnTo>
                  <a:lnTo>
                    <a:pt x="262636" y="0"/>
                  </a:lnTo>
                  <a:lnTo>
                    <a:pt x="2363978" y="0"/>
                  </a:lnTo>
                  <a:lnTo>
                    <a:pt x="2411182" y="4231"/>
                  </a:lnTo>
                  <a:lnTo>
                    <a:pt x="2455613" y="16432"/>
                  </a:lnTo>
                  <a:lnTo>
                    <a:pt x="2496528" y="35861"/>
                  </a:lnTo>
                  <a:lnTo>
                    <a:pt x="2533184" y="61773"/>
                  </a:lnTo>
                  <a:lnTo>
                    <a:pt x="2564840" y="93429"/>
                  </a:lnTo>
                  <a:lnTo>
                    <a:pt x="2590752" y="130085"/>
                  </a:lnTo>
                  <a:lnTo>
                    <a:pt x="2610181" y="171000"/>
                  </a:lnTo>
                  <a:lnTo>
                    <a:pt x="2622382" y="215431"/>
                  </a:lnTo>
                  <a:lnTo>
                    <a:pt x="2626614" y="262636"/>
                  </a:lnTo>
                  <a:lnTo>
                    <a:pt x="2626614" y="3828541"/>
                  </a:lnTo>
                  <a:lnTo>
                    <a:pt x="2622382" y="3875746"/>
                  </a:lnTo>
                  <a:lnTo>
                    <a:pt x="2610181" y="3920177"/>
                  </a:lnTo>
                  <a:lnTo>
                    <a:pt x="2590752" y="3961092"/>
                  </a:lnTo>
                  <a:lnTo>
                    <a:pt x="2564840" y="3997748"/>
                  </a:lnTo>
                  <a:lnTo>
                    <a:pt x="2533184" y="4029404"/>
                  </a:lnTo>
                  <a:lnTo>
                    <a:pt x="2496528" y="4055316"/>
                  </a:lnTo>
                  <a:lnTo>
                    <a:pt x="2455613" y="4074745"/>
                  </a:lnTo>
                  <a:lnTo>
                    <a:pt x="2411182" y="4086946"/>
                  </a:lnTo>
                  <a:lnTo>
                    <a:pt x="2363978" y="4091178"/>
                  </a:lnTo>
                  <a:lnTo>
                    <a:pt x="262636" y="4091178"/>
                  </a:lnTo>
                  <a:lnTo>
                    <a:pt x="215431" y="4086946"/>
                  </a:lnTo>
                  <a:lnTo>
                    <a:pt x="171000" y="4074745"/>
                  </a:lnTo>
                  <a:lnTo>
                    <a:pt x="130085" y="4055316"/>
                  </a:lnTo>
                  <a:lnTo>
                    <a:pt x="93429" y="4029404"/>
                  </a:lnTo>
                  <a:lnTo>
                    <a:pt x="61773" y="3997748"/>
                  </a:lnTo>
                  <a:lnTo>
                    <a:pt x="35861" y="3961092"/>
                  </a:lnTo>
                  <a:lnTo>
                    <a:pt x="16432" y="3920177"/>
                  </a:lnTo>
                  <a:lnTo>
                    <a:pt x="4231" y="3875746"/>
                  </a:lnTo>
                  <a:lnTo>
                    <a:pt x="0" y="3828541"/>
                  </a:lnTo>
                  <a:lnTo>
                    <a:pt x="0" y="262636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23405" y="3557015"/>
            <a:ext cx="2339975" cy="8559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440"/>
              </a:spcBef>
            </a:pP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Dodržují se v rámci obchodu procesy společnosti?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919531" y="1679257"/>
            <a:ext cx="4716145" cy="4104640"/>
            <a:chOff x="6919531" y="1679257"/>
            <a:chExt cx="4716145" cy="410464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6198" y="1931289"/>
              <a:ext cx="1362455" cy="13624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26198" y="1931289"/>
              <a:ext cx="1362710" cy="1362710"/>
            </a:xfrm>
            <a:custGeom>
              <a:avLst/>
              <a:gdLst/>
              <a:ahLst/>
              <a:cxnLst/>
              <a:rect l="l" t="t" r="r" b="b"/>
              <a:pathLst>
                <a:path w="1362709" h="1362710">
                  <a:moveTo>
                    <a:pt x="0" y="681227"/>
                  </a:moveTo>
                  <a:lnTo>
                    <a:pt x="1710" y="632584"/>
                  </a:lnTo>
                  <a:lnTo>
                    <a:pt x="6766" y="584862"/>
                  </a:lnTo>
                  <a:lnTo>
                    <a:pt x="15050" y="538178"/>
                  </a:lnTo>
                  <a:lnTo>
                    <a:pt x="26449" y="492647"/>
                  </a:lnTo>
                  <a:lnTo>
                    <a:pt x="40846" y="448383"/>
                  </a:lnTo>
                  <a:lnTo>
                    <a:pt x="58126" y="405503"/>
                  </a:lnTo>
                  <a:lnTo>
                    <a:pt x="78174" y="364122"/>
                  </a:lnTo>
                  <a:lnTo>
                    <a:pt x="100874" y="324355"/>
                  </a:lnTo>
                  <a:lnTo>
                    <a:pt x="126112" y="286318"/>
                  </a:lnTo>
                  <a:lnTo>
                    <a:pt x="153771" y="250125"/>
                  </a:lnTo>
                  <a:lnTo>
                    <a:pt x="183737" y="215893"/>
                  </a:lnTo>
                  <a:lnTo>
                    <a:pt x="215893" y="183737"/>
                  </a:lnTo>
                  <a:lnTo>
                    <a:pt x="250125" y="153771"/>
                  </a:lnTo>
                  <a:lnTo>
                    <a:pt x="286318" y="126112"/>
                  </a:lnTo>
                  <a:lnTo>
                    <a:pt x="324355" y="100874"/>
                  </a:lnTo>
                  <a:lnTo>
                    <a:pt x="364122" y="78174"/>
                  </a:lnTo>
                  <a:lnTo>
                    <a:pt x="405503" y="58126"/>
                  </a:lnTo>
                  <a:lnTo>
                    <a:pt x="448383" y="40846"/>
                  </a:lnTo>
                  <a:lnTo>
                    <a:pt x="492647" y="26449"/>
                  </a:lnTo>
                  <a:lnTo>
                    <a:pt x="538178" y="15050"/>
                  </a:lnTo>
                  <a:lnTo>
                    <a:pt x="584862" y="6766"/>
                  </a:lnTo>
                  <a:lnTo>
                    <a:pt x="632584" y="1710"/>
                  </a:lnTo>
                  <a:lnTo>
                    <a:pt x="681227" y="0"/>
                  </a:lnTo>
                  <a:lnTo>
                    <a:pt x="729871" y="1710"/>
                  </a:lnTo>
                  <a:lnTo>
                    <a:pt x="777593" y="6766"/>
                  </a:lnTo>
                  <a:lnTo>
                    <a:pt x="824277" y="15050"/>
                  </a:lnTo>
                  <a:lnTo>
                    <a:pt x="869808" y="26449"/>
                  </a:lnTo>
                  <a:lnTo>
                    <a:pt x="914072" y="40846"/>
                  </a:lnTo>
                  <a:lnTo>
                    <a:pt x="956952" y="58126"/>
                  </a:lnTo>
                  <a:lnTo>
                    <a:pt x="998333" y="78174"/>
                  </a:lnTo>
                  <a:lnTo>
                    <a:pt x="1038100" y="100874"/>
                  </a:lnTo>
                  <a:lnTo>
                    <a:pt x="1076137" y="126112"/>
                  </a:lnTo>
                  <a:lnTo>
                    <a:pt x="1112330" y="153771"/>
                  </a:lnTo>
                  <a:lnTo>
                    <a:pt x="1146562" y="183737"/>
                  </a:lnTo>
                  <a:lnTo>
                    <a:pt x="1178718" y="215893"/>
                  </a:lnTo>
                  <a:lnTo>
                    <a:pt x="1208684" y="250125"/>
                  </a:lnTo>
                  <a:lnTo>
                    <a:pt x="1236343" y="286318"/>
                  </a:lnTo>
                  <a:lnTo>
                    <a:pt x="1261581" y="324355"/>
                  </a:lnTo>
                  <a:lnTo>
                    <a:pt x="1284281" y="364122"/>
                  </a:lnTo>
                  <a:lnTo>
                    <a:pt x="1304329" y="405503"/>
                  </a:lnTo>
                  <a:lnTo>
                    <a:pt x="1321609" y="448383"/>
                  </a:lnTo>
                  <a:lnTo>
                    <a:pt x="1336006" y="492647"/>
                  </a:lnTo>
                  <a:lnTo>
                    <a:pt x="1347405" y="538178"/>
                  </a:lnTo>
                  <a:lnTo>
                    <a:pt x="1355689" y="584862"/>
                  </a:lnTo>
                  <a:lnTo>
                    <a:pt x="1360745" y="632584"/>
                  </a:lnTo>
                  <a:lnTo>
                    <a:pt x="1362455" y="681227"/>
                  </a:lnTo>
                  <a:lnTo>
                    <a:pt x="1360745" y="729871"/>
                  </a:lnTo>
                  <a:lnTo>
                    <a:pt x="1355689" y="777593"/>
                  </a:lnTo>
                  <a:lnTo>
                    <a:pt x="1347405" y="824277"/>
                  </a:lnTo>
                  <a:lnTo>
                    <a:pt x="1336006" y="869808"/>
                  </a:lnTo>
                  <a:lnTo>
                    <a:pt x="1321609" y="914072"/>
                  </a:lnTo>
                  <a:lnTo>
                    <a:pt x="1304329" y="956952"/>
                  </a:lnTo>
                  <a:lnTo>
                    <a:pt x="1284281" y="998333"/>
                  </a:lnTo>
                  <a:lnTo>
                    <a:pt x="1261581" y="1038100"/>
                  </a:lnTo>
                  <a:lnTo>
                    <a:pt x="1236343" y="1076137"/>
                  </a:lnTo>
                  <a:lnTo>
                    <a:pt x="1208684" y="1112330"/>
                  </a:lnTo>
                  <a:lnTo>
                    <a:pt x="1178718" y="1146562"/>
                  </a:lnTo>
                  <a:lnTo>
                    <a:pt x="1146562" y="1178718"/>
                  </a:lnTo>
                  <a:lnTo>
                    <a:pt x="1112330" y="1208684"/>
                  </a:lnTo>
                  <a:lnTo>
                    <a:pt x="1076137" y="1236343"/>
                  </a:lnTo>
                  <a:lnTo>
                    <a:pt x="1038100" y="1261581"/>
                  </a:lnTo>
                  <a:lnTo>
                    <a:pt x="998333" y="1284281"/>
                  </a:lnTo>
                  <a:lnTo>
                    <a:pt x="956952" y="1304329"/>
                  </a:lnTo>
                  <a:lnTo>
                    <a:pt x="914072" y="1321609"/>
                  </a:lnTo>
                  <a:lnTo>
                    <a:pt x="869808" y="1336006"/>
                  </a:lnTo>
                  <a:lnTo>
                    <a:pt x="824277" y="1347405"/>
                  </a:lnTo>
                  <a:lnTo>
                    <a:pt x="777593" y="1355689"/>
                  </a:lnTo>
                  <a:lnTo>
                    <a:pt x="729871" y="1360745"/>
                  </a:lnTo>
                  <a:lnTo>
                    <a:pt x="681227" y="1362456"/>
                  </a:lnTo>
                  <a:lnTo>
                    <a:pt x="632584" y="1360745"/>
                  </a:lnTo>
                  <a:lnTo>
                    <a:pt x="584862" y="1355689"/>
                  </a:lnTo>
                  <a:lnTo>
                    <a:pt x="538178" y="1347405"/>
                  </a:lnTo>
                  <a:lnTo>
                    <a:pt x="492647" y="1336006"/>
                  </a:lnTo>
                  <a:lnTo>
                    <a:pt x="448383" y="1321609"/>
                  </a:lnTo>
                  <a:lnTo>
                    <a:pt x="405503" y="1304329"/>
                  </a:lnTo>
                  <a:lnTo>
                    <a:pt x="364122" y="1284281"/>
                  </a:lnTo>
                  <a:lnTo>
                    <a:pt x="324355" y="1261581"/>
                  </a:lnTo>
                  <a:lnTo>
                    <a:pt x="286318" y="1236343"/>
                  </a:lnTo>
                  <a:lnTo>
                    <a:pt x="250125" y="1208684"/>
                  </a:lnTo>
                  <a:lnTo>
                    <a:pt x="215893" y="1178718"/>
                  </a:lnTo>
                  <a:lnTo>
                    <a:pt x="183737" y="1146562"/>
                  </a:lnTo>
                  <a:lnTo>
                    <a:pt x="153771" y="1112330"/>
                  </a:lnTo>
                  <a:lnTo>
                    <a:pt x="126112" y="1076137"/>
                  </a:lnTo>
                  <a:lnTo>
                    <a:pt x="100874" y="1038100"/>
                  </a:lnTo>
                  <a:lnTo>
                    <a:pt x="78174" y="998333"/>
                  </a:lnTo>
                  <a:lnTo>
                    <a:pt x="58126" y="956952"/>
                  </a:lnTo>
                  <a:lnTo>
                    <a:pt x="40846" y="914072"/>
                  </a:lnTo>
                  <a:lnTo>
                    <a:pt x="26449" y="869808"/>
                  </a:lnTo>
                  <a:lnTo>
                    <a:pt x="15050" y="824277"/>
                  </a:lnTo>
                  <a:lnTo>
                    <a:pt x="6766" y="777593"/>
                  </a:lnTo>
                  <a:lnTo>
                    <a:pt x="1710" y="729871"/>
                  </a:lnTo>
                  <a:lnTo>
                    <a:pt x="0" y="681227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001886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2363978" y="0"/>
                  </a:moveTo>
                  <a:lnTo>
                    <a:pt x="262636" y="0"/>
                  </a:lnTo>
                  <a:lnTo>
                    <a:pt x="215431" y="4231"/>
                  </a:lnTo>
                  <a:lnTo>
                    <a:pt x="171000" y="16432"/>
                  </a:lnTo>
                  <a:lnTo>
                    <a:pt x="130085" y="35861"/>
                  </a:lnTo>
                  <a:lnTo>
                    <a:pt x="93429" y="61773"/>
                  </a:lnTo>
                  <a:lnTo>
                    <a:pt x="61773" y="93429"/>
                  </a:lnTo>
                  <a:lnTo>
                    <a:pt x="35861" y="130085"/>
                  </a:lnTo>
                  <a:lnTo>
                    <a:pt x="16432" y="171000"/>
                  </a:lnTo>
                  <a:lnTo>
                    <a:pt x="4231" y="215431"/>
                  </a:lnTo>
                  <a:lnTo>
                    <a:pt x="0" y="262636"/>
                  </a:lnTo>
                  <a:lnTo>
                    <a:pt x="0" y="3828541"/>
                  </a:lnTo>
                  <a:lnTo>
                    <a:pt x="4231" y="3875746"/>
                  </a:lnTo>
                  <a:lnTo>
                    <a:pt x="16432" y="3920177"/>
                  </a:lnTo>
                  <a:lnTo>
                    <a:pt x="35861" y="3961092"/>
                  </a:lnTo>
                  <a:lnTo>
                    <a:pt x="61773" y="3997748"/>
                  </a:lnTo>
                  <a:lnTo>
                    <a:pt x="93429" y="4029404"/>
                  </a:lnTo>
                  <a:lnTo>
                    <a:pt x="130085" y="4055316"/>
                  </a:lnTo>
                  <a:lnTo>
                    <a:pt x="171000" y="4074745"/>
                  </a:lnTo>
                  <a:lnTo>
                    <a:pt x="215431" y="4086946"/>
                  </a:lnTo>
                  <a:lnTo>
                    <a:pt x="262636" y="4091178"/>
                  </a:lnTo>
                  <a:lnTo>
                    <a:pt x="2363978" y="4091178"/>
                  </a:lnTo>
                  <a:lnTo>
                    <a:pt x="2411182" y="4086946"/>
                  </a:lnTo>
                  <a:lnTo>
                    <a:pt x="2455613" y="4074745"/>
                  </a:lnTo>
                  <a:lnTo>
                    <a:pt x="2496528" y="4055316"/>
                  </a:lnTo>
                  <a:lnTo>
                    <a:pt x="2533184" y="4029404"/>
                  </a:lnTo>
                  <a:lnTo>
                    <a:pt x="2564840" y="3997748"/>
                  </a:lnTo>
                  <a:lnTo>
                    <a:pt x="2590752" y="3961092"/>
                  </a:lnTo>
                  <a:lnTo>
                    <a:pt x="2610181" y="3920177"/>
                  </a:lnTo>
                  <a:lnTo>
                    <a:pt x="2622382" y="3875746"/>
                  </a:lnTo>
                  <a:lnTo>
                    <a:pt x="2626614" y="3828541"/>
                  </a:lnTo>
                  <a:lnTo>
                    <a:pt x="2626614" y="262636"/>
                  </a:lnTo>
                  <a:lnTo>
                    <a:pt x="2622382" y="215431"/>
                  </a:lnTo>
                  <a:lnTo>
                    <a:pt x="2610181" y="171000"/>
                  </a:lnTo>
                  <a:lnTo>
                    <a:pt x="2590752" y="130085"/>
                  </a:lnTo>
                  <a:lnTo>
                    <a:pt x="2564840" y="93429"/>
                  </a:lnTo>
                  <a:lnTo>
                    <a:pt x="2533184" y="61773"/>
                  </a:lnTo>
                  <a:lnTo>
                    <a:pt x="2496528" y="35861"/>
                  </a:lnTo>
                  <a:lnTo>
                    <a:pt x="2455613" y="16432"/>
                  </a:lnTo>
                  <a:lnTo>
                    <a:pt x="2411182" y="4231"/>
                  </a:lnTo>
                  <a:lnTo>
                    <a:pt x="2363978" y="0"/>
                  </a:lnTo>
                  <a:close/>
                </a:path>
              </a:pathLst>
            </a:custGeom>
            <a:solidFill>
              <a:srgbClr val="00447B"/>
            </a:solidFill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001886" y="1685925"/>
              <a:ext cx="2626995" cy="4091304"/>
            </a:xfrm>
            <a:custGeom>
              <a:avLst/>
              <a:gdLst/>
              <a:ahLst/>
              <a:cxnLst/>
              <a:rect l="l" t="t" r="r" b="b"/>
              <a:pathLst>
                <a:path w="2626995" h="4091304">
                  <a:moveTo>
                    <a:pt x="0" y="262636"/>
                  </a:moveTo>
                  <a:lnTo>
                    <a:pt x="4231" y="215431"/>
                  </a:lnTo>
                  <a:lnTo>
                    <a:pt x="16432" y="171000"/>
                  </a:lnTo>
                  <a:lnTo>
                    <a:pt x="35861" y="130085"/>
                  </a:lnTo>
                  <a:lnTo>
                    <a:pt x="61773" y="93429"/>
                  </a:lnTo>
                  <a:lnTo>
                    <a:pt x="93429" y="61773"/>
                  </a:lnTo>
                  <a:lnTo>
                    <a:pt x="130085" y="35861"/>
                  </a:lnTo>
                  <a:lnTo>
                    <a:pt x="171000" y="16432"/>
                  </a:lnTo>
                  <a:lnTo>
                    <a:pt x="215431" y="4231"/>
                  </a:lnTo>
                  <a:lnTo>
                    <a:pt x="262636" y="0"/>
                  </a:lnTo>
                  <a:lnTo>
                    <a:pt x="2363978" y="0"/>
                  </a:lnTo>
                  <a:lnTo>
                    <a:pt x="2411182" y="4231"/>
                  </a:lnTo>
                  <a:lnTo>
                    <a:pt x="2455613" y="16432"/>
                  </a:lnTo>
                  <a:lnTo>
                    <a:pt x="2496528" y="35861"/>
                  </a:lnTo>
                  <a:lnTo>
                    <a:pt x="2533184" y="61773"/>
                  </a:lnTo>
                  <a:lnTo>
                    <a:pt x="2564840" y="93429"/>
                  </a:lnTo>
                  <a:lnTo>
                    <a:pt x="2590752" y="130085"/>
                  </a:lnTo>
                  <a:lnTo>
                    <a:pt x="2610181" y="171000"/>
                  </a:lnTo>
                  <a:lnTo>
                    <a:pt x="2622382" y="215431"/>
                  </a:lnTo>
                  <a:lnTo>
                    <a:pt x="2626614" y="262636"/>
                  </a:lnTo>
                  <a:lnTo>
                    <a:pt x="2626614" y="3828541"/>
                  </a:lnTo>
                  <a:lnTo>
                    <a:pt x="2622382" y="3875746"/>
                  </a:lnTo>
                  <a:lnTo>
                    <a:pt x="2610181" y="3920177"/>
                  </a:lnTo>
                  <a:lnTo>
                    <a:pt x="2590752" y="3961092"/>
                  </a:lnTo>
                  <a:lnTo>
                    <a:pt x="2564840" y="3997748"/>
                  </a:lnTo>
                  <a:lnTo>
                    <a:pt x="2533184" y="4029404"/>
                  </a:lnTo>
                  <a:lnTo>
                    <a:pt x="2496528" y="4055316"/>
                  </a:lnTo>
                  <a:lnTo>
                    <a:pt x="2455613" y="4074745"/>
                  </a:lnTo>
                  <a:lnTo>
                    <a:pt x="2411182" y="4086946"/>
                  </a:lnTo>
                  <a:lnTo>
                    <a:pt x="2363978" y="4091178"/>
                  </a:lnTo>
                  <a:lnTo>
                    <a:pt x="262636" y="4091178"/>
                  </a:lnTo>
                  <a:lnTo>
                    <a:pt x="215431" y="4086946"/>
                  </a:lnTo>
                  <a:lnTo>
                    <a:pt x="171000" y="4074745"/>
                  </a:lnTo>
                  <a:lnTo>
                    <a:pt x="130085" y="4055316"/>
                  </a:lnTo>
                  <a:lnTo>
                    <a:pt x="93429" y="4029404"/>
                  </a:lnTo>
                  <a:lnTo>
                    <a:pt x="61773" y="3997748"/>
                  </a:lnTo>
                  <a:lnTo>
                    <a:pt x="35861" y="3961092"/>
                  </a:lnTo>
                  <a:lnTo>
                    <a:pt x="16432" y="3920177"/>
                  </a:lnTo>
                  <a:lnTo>
                    <a:pt x="4231" y="3875746"/>
                  </a:lnTo>
                  <a:lnTo>
                    <a:pt x="0" y="3828541"/>
                  </a:lnTo>
                  <a:lnTo>
                    <a:pt x="0" y="262636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65843" y="3557015"/>
            <a:ext cx="2298700" cy="11336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-1270" algn="ctr">
              <a:lnSpc>
                <a:spcPts val="2070"/>
              </a:lnSpc>
              <a:spcBef>
                <a:spcPts val="440"/>
              </a:spcBef>
            </a:pP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Můžete obchod s jistotou vysvětlit a proč jsou v něm dané strany zúčastněny?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1310259" y="1924811"/>
            <a:ext cx="9930891" cy="3790189"/>
            <a:chOff x="1310259" y="1931288"/>
            <a:chExt cx="9930891" cy="3790189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4411" y="1931288"/>
              <a:ext cx="1856231" cy="136245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384411" y="1931288"/>
              <a:ext cx="1856739" cy="1362710"/>
            </a:xfrm>
            <a:custGeom>
              <a:avLst/>
              <a:gdLst/>
              <a:ahLst/>
              <a:cxnLst/>
              <a:rect l="l" t="t" r="r" b="b"/>
              <a:pathLst>
                <a:path w="1856740" h="1362710">
                  <a:moveTo>
                    <a:pt x="0" y="681227"/>
                  </a:moveTo>
                  <a:lnTo>
                    <a:pt x="1575" y="641206"/>
                  </a:lnTo>
                  <a:lnTo>
                    <a:pt x="6244" y="601793"/>
                  </a:lnTo>
                  <a:lnTo>
                    <a:pt x="13919" y="563051"/>
                  </a:lnTo>
                  <a:lnTo>
                    <a:pt x="24512" y="525046"/>
                  </a:lnTo>
                  <a:lnTo>
                    <a:pt x="37938" y="487841"/>
                  </a:lnTo>
                  <a:lnTo>
                    <a:pt x="54109" y="451500"/>
                  </a:lnTo>
                  <a:lnTo>
                    <a:pt x="72937" y="416087"/>
                  </a:lnTo>
                  <a:lnTo>
                    <a:pt x="94336" y="381666"/>
                  </a:lnTo>
                  <a:lnTo>
                    <a:pt x="118219" y="348301"/>
                  </a:lnTo>
                  <a:lnTo>
                    <a:pt x="144499" y="316055"/>
                  </a:lnTo>
                  <a:lnTo>
                    <a:pt x="173088" y="284993"/>
                  </a:lnTo>
                  <a:lnTo>
                    <a:pt x="203900" y="255178"/>
                  </a:lnTo>
                  <a:lnTo>
                    <a:pt x="236847" y="226676"/>
                  </a:lnTo>
                  <a:lnTo>
                    <a:pt x="271843" y="199548"/>
                  </a:lnTo>
                  <a:lnTo>
                    <a:pt x="308800" y="173860"/>
                  </a:lnTo>
                  <a:lnTo>
                    <a:pt x="347631" y="149676"/>
                  </a:lnTo>
                  <a:lnTo>
                    <a:pt x="388250" y="127059"/>
                  </a:lnTo>
                  <a:lnTo>
                    <a:pt x="430569" y="106073"/>
                  </a:lnTo>
                  <a:lnTo>
                    <a:pt x="474501" y="86782"/>
                  </a:lnTo>
                  <a:lnTo>
                    <a:pt x="519959" y="69250"/>
                  </a:lnTo>
                  <a:lnTo>
                    <a:pt x="566856" y="53542"/>
                  </a:lnTo>
                  <a:lnTo>
                    <a:pt x="615105" y="39720"/>
                  </a:lnTo>
                  <a:lnTo>
                    <a:pt x="664619" y="27850"/>
                  </a:lnTo>
                  <a:lnTo>
                    <a:pt x="715311" y="17994"/>
                  </a:lnTo>
                  <a:lnTo>
                    <a:pt x="767094" y="10217"/>
                  </a:lnTo>
                  <a:lnTo>
                    <a:pt x="819880" y="4583"/>
                  </a:lnTo>
                  <a:lnTo>
                    <a:pt x="873583" y="1156"/>
                  </a:lnTo>
                  <a:lnTo>
                    <a:pt x="928116" y="0"/>
                  </a:lnTo>
                  <a:lnTo>
                    <a:pt x="982648" y="1156"/>
                  </a:lnTo>
                  <a:lnTo>
                    <a:pt x="1036351" y="4583"/>
                  </a:lnTo>
                  <a:lnTo>
                    <a:pt x="1089137" y="10217"/>
                  </a:lnTo>
                  <a:lnTo>
                    <a:pt x="1140920" y="17994"/>
                  </a:lnTo>
                  <a:lnTo>
                    <a:pt x="1191612" y="27850"/>
                  </a:lnTo>
                  <a:lnTo>
                    <a:pt x="1241126" y="39720"/>
                  </a:lnTo>
                  <a:lnTo>
                    <a:pt x="1289375" y="53542"/>
                  </a:lnTo>
                  <a:lnTo>
                    <a:pt x="1336272" y="69250"/>
                  </a:lnTo>
                  <a:lnTo>
                    <a:pt x="1381730" y="86782"/>
                  </a:lnTo>
                  <a:lnTo>
                    <a:pt x="1425662" y="106073"/>
                  </a:lnTo>
                  <a:lnTo>
                    <a:pt x="1467981" y="127059"/>
                  </a:lnTo>
                  <a:lnTo>
                    <a:pt x="1508600" y="149676"/>
                  </a:lnTo>
                  <a:lnTo>
                    <a:pt x="1547431" y="173860"/>
                  </a:lnTo>
                  <a:lnTo>
                    <a:pt x="1584388" y="199548"/>
                  </a:lnTo>
                  <a:lnTo>
                    <a:pt x="1619384" y="226676"/>
                  </a:lnTo>
                  <a:lnTo>
                    <a:pt x="1652331" y="255178"/>
                  </a:lnTo>
                  <a:lnTo>
                    <a:pt x="1683143" y="284993"/>
                  </a:lnTo>
                  <a:lnTo>
                    <a:pt x="1711732" y="316055"/>
                  </a:lnTo>
                  <a:lnTo>
                    <a:pt x="1738012" y="348301"/>
                  </a:lnTo>
                  <a:lnTo>
                    <a:pt x="1761895" y="381666"/>
                  </a:lnTo>
                  <a:lnTo>
                    <a:pt x="1783294" y="416087"/>
                  </a:lnTo>
                  <a:lnTo>
                    <a:pt x="1802122" y="451500"/>
                  </a:lnTo>
                  <a:lnTo>
                    <a:pt x="1818293" y="487841"/>
                  </a:lnTo>
                  <a:lnTo>
                    <a:pt x="1831719" y="525046"/>
                  </a:lnTo>
                  <a:lnTo>
                    <a:pt x="1842312" y="563051"/>
                  </a:lnTo>
                  <a:lnTo>
                    <a:pt x="1849987" y="601793"/>
                  </a:lnTo>
                  <a:lnTo>
                    <a:pt x="1854656" y="641206"/>
                  </a:lnTo>
                  <a:lnTo>
                    <a:pt x="1856232" y="681227"/>
                  </a:lnTo>
                  <a:lnTo>
                    <a:pt x="1854656" y="721249"/>
                  </a:lnTo>
                  <a:lnTo>
                    <a:pt x="1849987" y="760662"/>
                  </a:lnTo>
                  <a:lnTo>
                    <a:pt x="1842312" y="799404"/>
                  </a:lnTo>
                  <a:lnTo>
                    <a:pt x="1831719" y="837409"/>
                  </a:lnTo>
                  <a:lnTo>
                    <a:pt x="1818293" y="874614"/>
                  </a:lnTo>
                  <a:lnTo>
                    <a:pt x="1802122" y="910955"/>
                  </a:lnTo>
                  <a:lnTo>
                    <a:pt x="1783294" y="946368"/>
                  </a:lnTo>
                  <a:lnTo>
                    <a:pt x="1761895" y="980789"/>
                  </a:lnTo>
                  <a:lnTo>
                    <a:pt x="1738012" y="1014154"/>
                  </a:lnTo>
                  <a:lnTo>
                    <a:pt x="1711732" y="1046400"/>
                  </a:lnTo>
                  <a:lnTo>
                    <a:pt x="1683143" y="1077462"/>
                  </a:lnTo>
                  <a:lnTo>
                    <a:pt x="1652331" y="1107277"/>
                  </a:lnTo>
                  <a:lnTo>
                    <a:pt x="1619384" y="1135779"/>
                  </a:lnTo>
                  <a:lnTo>
                    <a:pt x="1584388" y="1162907"/>
                  </a:lnTo>
                  <a:lnTo>
                    <a:pt x="1547431" y="1188595"/>
                  </a:lnTo>
                  <a:lnTo>
                    <a:pt x="1508600" y="1212779"/>
                  </a:lnTo>
                  <a:lnTo>
                    <a:pt x="1467981" y="1235396"/>
                  </a:lnTo>
                  <a:lnTo>
                    <a:pt x="1425662" y="1256382"/>
                  </a:lnTo>
                  <a:lnTo>
                    <a:pt x="1381730" y="1275673"/>
                  </a:lnTo>
                  <a:lnTo>
                    <a:pt x="1336272" y="1293205"/>
                  </a:lnTo>
                  <a:lnTo>
                    <a:pt x="1289375" y="1308913"/>
                  </a:lnTo>
                  <a:lnTo>
                    <a:pt x="1241126" y="1322735"/>
                  </a:lnTo>
                  <a:lnTo>
                    <a:pt x="1191612" y="1334605"/>
                  </a:lnTo>
                  <a:lnTo>
                    <a:pt x="1140920" y="1344461"/>
                  </a:lnTo>
                  <a:lnTo>
                    <a:pt x="1089137" y="1352238"/>
                  </a:lnTo>
                  <a:lnTo>
                    <a:pt x="1036351" y="1357872"/>
                  </a:lnTo>
                  <a:lnTo>
                    <a:pt x="982648" y="1361299"/>
                  </a:lnTo>
                  <a:lnTo>
                    <a:pt x="928116" y="1362456"/>
                  </a:lnTo>
                  <a:lnTo>
                    <a:pt x="873583" y="1361299"/>
                  </a:lnTo>
                  <a:lnTo>
                    <a:pt x="819880" y="1357872"/>
                  </a:lnTo>
                  <a:lnTo>
                    <a:pt x="767094" y="1352238"/>
                  </a:lnTo>
                  <a:lnTo>
                    <a:pt x="715311" y="1344461"/>
                  </a:lnTo>
                  <a:lnTo>
                    <a:pt x="664619" y="1334605"/>
                  </a:lnTo>
                  <a:lnTo>
                    <a:pt x="615105" y="1322735"/>
                  </a:lnTo>
                  <a:lnTo>
                    <a:pt x="566856" y="1308913"/>
                  </a:lnTo>
                  <a:lnTo>
                    <a:pt x="519959" y="1293205"/>
                  </a:lnTo>
                  <a:lnTo>
                    <a:pt x="474501" y="1275673"/>
                  </a:lnTo>
                  <a:lnTo>
                    <a:pt x="430569" y="1256382"/>
                  </a:lnTo>
                  <a:lnTo>
                    <a:pt x="388250" y="1235396"/>
                  </a:lnTo>
                  <a:lnTo>
                    <a:pt x="347631" y="1212779"/>
                  </a:lnTo>
                  <a:lnTo>
                    <a:pt x="308800" y="1188595"/>
                  </a:lnTo>
                  <a:lnTo>
                    <a:pt x="271843" y="1162907"/>
                  </a:lnTo>
                  <a:lnTo>
                    <a:pt x="236847" y="1135779"/>
                  </a:lnTo>
                  <a:lnTo>
                    <a:pt x="203900" y="1107277"/>
                  </a:lnTo>
                  <a:lnTo>
                    <a:pt x="173088" y="1077462"/>
                  </a:lnTo>
                  <a:lnTo>
                    <a:pt x="144499" y="1046400"/>
                  </a:lnTo>
                  <a:lnTo>
                    <a:pt x="118219" y="1014154"/>
                  </a:lnTo>
                  <a:lnTo>
                    <a:pt x="94336" y="980789"/>
                  </a:lnTo>
                  <a:lnTo>
                    <a:pt x="72937" y="946368"/>
                  </a:lnTo>
                  <a:lnTo>
                    <a:pt x="54109" y="910955"/>
                  </a:lnTo>
                  <a:lnTo>
                    <a:pt x="37938" y="874614"/>
                  </a:lnTo>
                  <a:lnTo>
                    <a:pt x="24512" y="837409"/>
                  </a:lnTo>
                  <a:lnTo>
                    <a:pt x="13919" y="799404"/>
                  </a:lnTo>
                  <a:lnTo>
                    <a:pt x="6244" y="760662"/>
                  </a:lnTo>
                  <a:lnTo>
                    <a:pt x="1575" y="721249"/>
                  </a:lnTo>
                  <a:lnTo>
                    <a:pt x="0" y="681227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10259" y="5327268"/>
              <a:ext cx="9888855" cy="394209"/>
            </a:xfrm>
            <a:custGeom>
              <a:avLst/>
              <a:gdLst/>
              <a:ahLst/>
              <a:cxnLst/>
              <a:rect l="l" t="t" r="r" b="b"/>
              <a:pathLst>
                <a:path w="9888855" h="613410">
                  <a:moveTo>
                    <a:pt x="9581769" y="0"/>
                  </a:moveTo>
                  <a:lnTo>
                    <a:pt x="9581769" y="153416"/>
                  </a:lnTo>
                  <a:lnTo>
                    <a:pt x="306704" y="153416"/>
                  </a:lnTo>
                  <a:lnTo>
                    <a:pt x="306704" y="0"/>
                  </a:lnTo>
                  <a:lnTo>
                    <a:pt x="0" y="306705"/>
                  </a:lnTo>
                  <a:lnTo>
                    <a:pt x="306704" y="613410"/>
                  </a:lnTo>
                  <a:lnTo>
                    <a:pt x="306704" y="460121"/>
                  </a:lnTo>
                  <a:lnTo>
                    <a:pt x="9581769" y="460121"/>
                  </a:lnTo>
                  <a:lnTo>
                    <a:pt x="9581769" y="613410"/>
                  </a:lnTo>
                  <a:lnTo>
                    <a:pt x="9888474" y="306705"/>
                  </a:lnTo>
                  <a:lnTo>
                    <a:pt x="9581769" y="0"/>
                  </a:lnTo>
                  <a:close/>
                </a:path>
              </a:pathLst>
            </a:custGeom>
            <a:solidFill>
              <a:srgbClr val="AAAFBE"/>
            </a:solidFill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0259" y="5108067"/>
              <a:ext cx="9888855" cy="613410"/>
            </a:xfrm>
            <a:custGeom>
              <a:avLst/>
              <a:gdLst/>
              <a:ahLst/>
              <a:cxnLst/>
              <a:rect l="l" t="t" r="r" b="b"/>
              <a:pathLst>
                <a:path w="9888855" h="613410">
                  <a:moveTo>
                    <a:pt x="0" y="306705"/>
                  </a:moveTo>
                  <a:lnTo>
                    <a:pt x="306704" y="0"/>
                  </a:lnTo>
                  <a:lnTo>
                    <a:pt x="306704" y="153416"/>
                  </a:lnTo>
                  <a:lnTo>
                    <a:pt x="9581769" y="153416"/>
                  </a:lnTo>
                  <a:lnTo>
                    <a:pt x="9581769" y="0"/>
                  </a:lnTo>
                  <a:lnTo>
                    <a:pt x="9888474" y="306705"/>
                  </a:lnTo>
                  <a:lnTo>
                    <a:pt x="9581769" y="613410"/>
                  </a:lnTo>
                  <a:lnTo>
                    <a:pt x="9581769" y="460121"/>
                  </a:lnTo>
                  <a:lnTo>
                    <a:pt x="306704" y="460121"/>
                  </a:lnTo>
                  <a:lnTo>
                    <a:pt x="306704" y="613410"/>
                  </a:lnTo>
                  <a:lnTo>
                    <a:pt x="0" y="306705"/>
                  </a:lnTo>
                  <a:close/>
                </a:path>
              </a:pathLst>
            </a:custGeom>
            <a:ln w="12954">
              <a:solidFill>
                <a:srgbClr val="0076CE"/>
              </a:solidFill>
            </a:ln>
          </p:spPr>
          <p:txBody>
            <a:bodyPr wrap="square" lIns="0" tIns="0" rIns="0" bIns="0" rtlCol="0"/>
            <a:lstStyle/>
            <a:p>
              <a:endParaRPr kern="0" dirty="0"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11</a:t>
            </a:fld>
            <a:endParaRPr kern="0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6C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92880" y="2108199"/>
            <a:ext cx="4206240" cy="2641600"/>
          </a:xfrm>
          <a:custGeom>
            <a:avLst/>
            <a:gdLst/>
            <a:ahLst/>
            <a:cxnLst/>
            <a:rect l="l" t="t" r="r" b="b"/>
            <a:pathLst>
              <a:path w="4206240" h="2641600">
                <a:moveTo>
                  <a:pt x="1145286" y="1951736"/>
                </a:moveTo>
                <a:lnTo>
                  <a:pt x="1137881" y="1910562"/>
                </a:lnTo>
                <a:lnTo>
                  <a:pt x="1131138" y="1901444"/>
                </a:lnTo>
                <a:lnTo>
                  <a:pt x="1116838" y="1882114"/>
                </a:lnTo>
                <a:lnTo>
                  <a:pt x="1099820" y="1873605"/>
                </a:lnTo>
                <a:lnTo>
                  <a:pt x="1099820" y="1951736"/>
                </a:lnTo>
                <a:lnTo>
                  <a:pt x="1096352" y="1975078"/>
                </a:lnTo>
                <a:lnTo>
                  <a:pt x="1085672" y="1990648"/>
                </a:lnTo>
                <a:lnTo>
                  <a:pt x="1067295" y="1999335"/>
                </a:lnTo>
                <a:lnTo>
                  <a:pt x="1040765" y="2002028"/>
                </a:lnTo>
                <a:lnTo>
                  <a:pt x="945388" y="2002028"/>
                </a:lnTo>
                <a:lnTo>
                  <a:pt x="940816" y="1997456"/>
                </a:lnTo>
                <a:lnTo>
                  <a:pt x="940816" y="1906016"/>
                </a:lnTo>
                <a:lnTo>
                  <a:pt x="945388" y="1901444"/>
                </a:lnTo>
                <a:lnTo>
                  <a:pt x="1040765" y="1901444"/>
                </a:lnTo>
                <a:lnTo>
                  <a:pt x="1067295" y="1904149"/>
                </a:lnTo>
                <a:lnTo>
                  <a:pt x="1085672" y="1912835"/>
                </a:lnTo>
                <a:lnTo>
                  <a:pt x="1096352" y="1928406"/>
                </a:lnTo>
                <a:lnTo>
                  <a:pt x="1099820" y="1951736"/>
                </a:lnTo>
                <a:lnTo>
                  <a:pt x="1099820" y="1873605"/>
                </a:lnTo>
                <a:lnTo>
                  <a:pt x="1083881" y="1865630"/>
                </a:lnTo>
                <a:lnTo>
                  <a:pt x="1040765" y="1860296"/>
                </a:lnTo>
                <a:lnTo>
                  <a:pt x="899795" y="1860296"/>
                </a:lnTo>
                <a:lnTo>
                  <a:pt x="895350" y="1864868"/>
                </a:lnTo>
                <a:lnTo>
                  <a:pt x="895350" y="2175764"/>
                </a:lnTo>
                <a:lnTo>
                  <a:pt x="899795" y="2180336"/>
                </a:lnTo>
                <a:lnTo>
                  <a:pt x="936371" y="2180336"/>
                </a:lnTo>
                <a:lnTo>
                  <a:pt x="940816" y="2175764"/>
                </a:lnTo>
                <a:lnTo>
                  <a:pt x="940816" y="2047748"/>
                </a:lnTo>
                <a:lnTo>
                  <a:pt x="945388" y="2043176"/>
                </a:lnTo>
                <a:lnTo>
                  <a:pt x="1040765" y="2043176"/>
                </a:lnTo>
                <a:lnTo>
                  <a:pt x="1082001" y="2037854"/>
                </a:lnTo>
                <a:lnTo>
                  <a:pt x="1115161" y="2021370"/>
                </a:lnTo>
                <a:lnTo>
                  <a:pt x="1130185" y="2002028"/>
                </a:lnTo>
                <a:lnTo>
                  <a:pt x="1137246" y="1992922"/>
                </a:lnTo>
                <a:lnTo>
                  <a:pt x="1145286" y="1951736"/>
                </a:lnTo>
                <a:close/>
              </a:path>
              <a:path w="4206240" h="2641600">
                <a:moveTo>
                  <a:pt x="1149858" y="1440053"/>
                </a:moveTo>
                <a:lnTo>
                  <a:pt x="1142390" y="1398714"/>
                </a:lnTo>
                <a:lnTo>
                  <a:pt x="1135646" y="1389634"/>
                </a:lnTo>
                <a:lnTo>
                  <a:pt x="1121156" y="1370139"/>
                </a:lnTo>
                <a:lnTo>
                  <a:pt x="1104011" y="1361630"/>
                </a:lnTo>
                <a:lnTo>
                  <a:pt x="1104011" y="1440053"/>
                </a:lnTo>
                <a:lnTo>
                  <a:pt x="1100442" y="1463624"/>
                </a:lnTo>
                <a:lnTo>
                  <a:pt x="1089507" y="1479448"/>
                </a:lnTo>
                <a:lnTo>
                  <a:pt x="1070838" y="1488338"/>
                </a:lnTo>
                <a:lnTo>
                  <a:pt x="1044067" y="1491119"/>
                </a:lnTo>
                <a:lnTo>
                  <a:pt x="947928" y="1491119"/>
                </a:lnTo>
                <a:lnTo>
                  <a:pt x="943483" y="1486027"/>
                </a:lnTo>
                <a:lnTo>
                  <a:pt x="943483" y="1394206"/>
                </a:lnTo>
                <a:lnTo>
                  <a:pt x="947928" y="1389634"/>
                </a:lnTo>
                <a:lnTo>
                  <a:pt x="1044067" y="1389634"/>
                </a:lnTo>
                <a:lnTo>
                  <a:pt x="1070838" y="1392428"/>
                </a:lnTo>
                <a:lnTo>
                  <a:pt x="1089507" y="1401279"/>
                </a:lnTo>
                <a:lnTo>
                  <a:pt x="1100442" y="1416913"/>
                </a:lnTo>
                <a:lnTo>
                  <a:pt x="1104011" y="1440053"/>
                </a:lnTo>
                <a:lnTo>
                  <a:pt x="1104011" y="1361630"/>
                </a:lnTo>
                <a:lnTo>
                  <a:pt x="1087805" y="1353578"/>
                </a:lnTo>
                <a:lnTo>
                  <a:pt x="1044067" y="1348232"/>
                </a:lnTo>
                <a:lnTo>
                  <a:pt x="902208" y="1348232"/>
                </a:lnTo>
                <a:lnTo>
                  <a:pt x="897636" y="1353312"/>
                </a:lnTo>
                <a:lnTo>
                  <a:pt x="897636" y="1665224"/>
                </a:lnTo>
                <a:lnTo>
                  <a:pt x="902208" y="1669796"/>
                </a:lnTo>
                <a:lnTo>
                  <a:pt x="938911" y="1669796"/>
                </a:lnTo>
                <a:lnTo>
                  <a:pt x="943483" y="1665224"/>
                </a:lnTo>
                <a:lnTo>
                  <a:pt x="943483" y="1537081"/>
                </a:lnTo>
                <a:lnTo>
                  <a:pt x="947928" y="1532001"/>
                </a:lnTo>
                <a:lnTo>
                  <a:pt x="1044067" y="1532001"/>
                </a:lnTo>
                <a:lnTo>
                  <a:pt x="1085875" y="1526743"/>
                </a:lnTo>
                <a:lnTo>
                  <a:pt x="1119441" y="1510322"/>
                </a:lnTo>
                <a:lnTo>
                  <a:pt x="1134440" y="1491119"/>
                </a:lnTo>
                <a:lnTo>
                  <a:pt x="1141755" y="1481747"/>
                </a:lnTo>
                <a:lnTo>
                  <a:pt x="1149858" y="1440053"/>
                </a:lnTo>
                <a:close/>
              </a:path>
              <a:path w="4206240" h="2641600">
                <a:moveTo>
                  <a:pt x="1479804" y="1951736"/>
                </a:moveTo>
                <a:lnTo>
                  <a:pt x="1472323" y="1910562"/>
                </a:lnTo>
                <a:lnTo>
                  <a:pt x="1465529" y="1901444"/>
                </a:lnTo>
                <a:lnTo>
                  <a:pt x="1451102" y="1882114"/>
                </a:lnTo>
                <a:lnTo>
                  <a:pt x="1433830" y="1873554"/>
                </a:lnTo>
                <a:lnTo>
                  <a:pt x="1433830" y="1951736"/>
                </a:lnTo>
                <a:lnTo>
                  <a:pt x="1430362" y="1975078"/>
                </a:lnTo>
                <a:lnTo>
                  <a:pt x="1419631" y="1990648"/>
                </a:lnTo>
                <a:lnTo>
                  <a:pt x="1401140" y="1999335"/>
                </a:lnTo>
                <a:lnTo>
                  <a:pt x="1374394" y="2002028"/>
                </a:lnTo>
                <a:lnTo>
                  <a:pt x="1278001" y="2002028"/>
                </a:lnTo>
                <a:lnTo>
                  <a:pt x="1273429" y="1997456"/>
                </a:lnTo>
                <a:lnTo>
                  <a:pt x="1273429" y="1906016"/>
                </a:lnTo>
                <a:lnTo>
                  <a:pt x="1278001" y="1901444"/>
                </a:lnTo>
                <a:lnTo>
                  <a:pt x="1374394" y="1901444"/>
                </a:lnTo>
                <a:lnTo>
                  <a:pt x="1401140" y="1904149"/>
                </a:lnTo>
                <a:lnTo>
                  <a:pt x="1419631" y="1912835"/>
                </a:lnTo>
                <a:lnTo>
                  <a:pt x="1430362" y="1928406"/>
                </a:lnTo>
                <a:lnTo>
                  <a:pt x="1433830" y="1951736"/>
                </a:lnTo>
                <a:lnTo>
                  <a:pt x="1433830" y="1873554"/>
                </a:lnTo>
                <a:lnTo>
                  <a:pt x="1417866" y="1865630"/>
                </a:lnTo>
                <a:lnTo>
                  <a:pt x="1374394" y="1860296"/>
                </a:lnTo>
                <a:lnTo>
                  <a:pt x="1232154" y="1860296"/>
                </a:lnTo>
                <a:lnTo>
                  <a:pt x="1227582" y="1864868"/>
                </a:lnTo>
                <a:lnTo>
                  <a:pt x="1227582" y="2175764"/>
                </a:lnTo>
                <a:lnTo>
                  <a:pt x="1232154" y="2180336"/>
                </a:lnTo>
                <a:lnTo>
                  <a:pt x="1268984" y="2180336"/>
                </a:lnTo>
                <a:lnTo>
                  <a:pt x="1273429" y="2175764"/>
                </a:lnTo>
                <a:lnTo>
                  <a:pt x="1273429" y="2047748"/>
                </a:lnTo>
                <a:lnTo>
                  <a:pt x="1278001" y="2043176"/>
                </a:lnTo>
                <a:lnTo>
                  <a:pt x="1351153" y="2043176"/>
                </a:lnTo>
                <a:lnTo>
                  <a:pt x="1360805" y="2047748"/>
                </a:lnTo>
                <a:lnTo>
                  <a:pt x="1442974" y="2175764"/>
                </a:lnTo>
                <a:lnTo>
                  <a:pt x="1452626" y="2180336"/>
                </a:lnTo>
                <a:lnTo>
                  <a:pt x="1470787" y="2180336"/>
                </a:lnTo>
                <a:lnTo>
                  <a:pt x="1475232" y="2175764"/>
                </a:lnTo>
                <a:lnTo>
                  <a:pt x="1475232" y="2143633"/>
                </a:lnTo>
                <a:lnTo>
                  <a:pt x="1411224" y="2043176"/>
                </a:lnTo>
                <a:lnTo>
                  <a:pt x="1411224" y="2038604"/>
                </a:lnTo>
                <a:lnTo>
                  <a:pt x="1439405" y="2028304"/>
                </a:lnTo>
                <a:lnTo>
                  <a:pt x="1461033" y="2010651"/>
                </a:lnTo>
                <a:lnTo>
                  <a:pt x="1465745" y="2002028"/>
                </a:lnTo>
                <a:lnTo>
                  <a:pt x="1474901" y="1985264"/>
                </a:lnTo>
                <a:lnTo>
                  <a:pt x="1479804" y="1951736"/>
                </a:lnTo>
                <a:close/>
              </a:path>
              <a:path w="4206240" h="2641600">
                <a:moveTo>
                  <a:pt x="1485900" y="1631696"/>
                </a:moveTo>
                <a:lnTo>
                  <a:pt x="1470101" y="1591564"/>
                </a:lnTo>
                <a:lnTo>
                  <a:pt x="1453426" y="1549146"/>
                </a:lnTo>
                <a:lnTo>
                  <a:pt x="1403477" y="1422184"/>
                </a:lnTo>
                <a:lnTo>
                  <a:pt x="1403477" y="1544955"/>
                </a:lnTo>
                <a:lnTo>
                  <a:pt x="1399286" y="1549146"/>
                </a:lnTo>
                <a:lnTo>
                  <a:pt x="1304163" y="1549146"/>
                </a:lnTo>
                <a:lnTo>
                  <a:pt x="1297813" y="1544955"/>
                </a:lnTo>
                <a:lnTo>
                  <a:pt x="1348486" y="1418082"/>
                </a:lnTo>
                <a:lnTo>
                  <a:pt x="1352804" y="1418082"/>
                </a:lnTo>
                <a:lnTo>
                  <a:pt x="1403477" y="1544955"/>
                </a:lnTo>
                <a:lnTo>
                  <a:pt x="1403477" y="1422184"/>
                </a:lnTo>
                <a:lnTo>
                  <a:pt x="1401864" y="1418082"/>
                </a:lnTo>
                <a:lnTo>
                  <a:pt x="1376045" y="1352423"/>
                </a:lnTo>
                <a:lnTo>
                  <a:pt x="1371727" y="1348232"/>
                </a:lnTo>
                <a:lnTo>
                  <a:pt x="1329563" y="1348232"/>
                </a:lnTo>
                <a:lnTo>
                  <a:pt x="1325245" y="1352423"/>
                </a:lnTo>
                <a:lnTo>
                  <a:pt x="1215390" y="1631696"/>
                </a:lnTo>
                <a:lnTo>
                  <a:pt x="1215390" y="1663446"/>
                </a:lnTo>
                <a:lnTo>
                  <a:pt x="1221740" y="1669796"/>
                </a:lnTo>
                <a:lnTo>
                  <a:pt x="1249172" y="1669796"/>
                </a:lnTo>
                <a:lnTo>
                  <a:pt x="1253490" y="1663446"/>
                </a:lnTo>
                <a:lnTo>
                  <a:pt x="1280922" y="1595755"/>
                </a:lnTo>
                <a:lnTo>
                  <a:pt x="1289304" y="1591564"/>
                </a:lnTo>
                <a:lnTo>
                  <a:pt x="1411986" y="1591564"/>
                </a:lnTo>
                <a:lnTo>
                  <a:pt x="1420368" y="1595755"/>
                </a:lnTo>
                <a:lnTo>
                  <a:pt x="1449959" y="1663446"/>
                </a:lnTo>
                <a:lnTo>
                  <a:pt x="1454150" y="1669796"/>
                </a:lnTo>
                <a:lnTo>
                  <a:pt x="1481709" y="1669796"/>
                </a:lnTo>
                <a:lnTo>
                  <a:pt x="1485900" y="1663446"/>
                </a:lnTo>
                <a:lnTo>
                  <a:pt x="1485900" y="1631696"/>
                </a:lnTo>
                <a:close/>
              </a:path>
              <a:path w="4206240" h="2641600">
                <a:moveTo>
                  <a:pt x="1803654" y="914146"/>
                </a:moveTo>
                <a:lnTo>
                  <a:pt x="1584071" y="914146"/>
                </a:lnTo>
                <a:lnTo>
                  <a:pt x="1584071" y="822071"/>
                </a:lnTo>
                <a:lnTo>
                  <a:pt x="1584071" y="493014"/>
                </a:lnTo>
                <a:lnTo>
                  <a:pt x="1464437" y="493014"/>
                </a:lnTo>
                <a:lnTo>
                  <a:pt x="1464437" y="689483"/>
                </a:lnTo>
                <a:lnTo>
                  <a:pt x="1179449" y="912368"/>
                </a:lnTo>
                <a:lnTo>
                  <a:pt x="1115695" y="862203"/>
                </a:lnTo>
                <a:lnTo>
                  <a:pt x="1167053" y="822071"/>
                </a:lnTo>
                <a:lnTo>
                  <a:pt x="1200200" y="796163"/>
                </a:lnTo>
                <a:lnTo>
                  <a:pt x="1400683" y="639826"/>
                </a:lnTo>
                <a:lnTo>
                  <a:pt x="1316101" y="573151"/>
                </a:lnTo>
                <a:lnTo>
                  <a:pt x="1030986" y="796163"/>
                </a:lnTo>
                <a:lnTo>
                  <a:pt x="967232" y="746506"/>
                </a:lnTo>
                <a:lnTo>
                  <a:pt x="1040091" y="689483"/>
                </a:lnTo>
                <a:lnTo>
                  <a:pt x="1252220" y="523494"/>
                </a:lnTo>
                <a:lnTo>
                  <a:pt x="1167638" y="457454"/>
                </a:lnTo>
                <a:lnTo>
                  <a:pt x="870204" y="689483"/>
                </a:lnTo>
                <a:lnTo>
                  <a:pt x="853287" y="643051"/>
                </a:lnTo>
                <a:lnTo>
                  <a:pt x="828332" y="601167"/>
                </a:lnTo>
                <a:lnTo>
                  <a:pt x="825030" y="597408"/>
                </a:lnTo>
                <a:lnTo>
                  <a:pt x="796264" y="564756"/>
                </a:lnTo>
                <a:lnTo>
                  <a:pt x="758952" y="535533"/>
                </a:lnTo>
                <a:lnTo>
                  <a:pt x="758952" y="755523"/>
                </a:lnTo>
                <a:lnTo>
                  <a:pt x="751636" y="805624"/>
                </a:lnTo>
                <a:lnTo>
                  <a:pt x="731266" y="849160"/>
                </a:lnTo>
                <a:lnTo>
                  <a:pt x="700239" y="883513"/>
                </a:lnTo>
                <a:lnTo>
                  <a:pt x="660920" y="906056"/>
                </a:lnTo>
                <a:lnTo>
                  <a:pt x="615696" y="914146"/>
                </a:lnTo>
                <a:lnTo>
                  <a:pt x="521970" y="914146"/>
                </a:lnTo>
                <a:lnTo>
                  <a:pt x="521970" y="597408"/>
                </a:lnTo>
                <a:lnTo>
                  <a:pt x="615696" y="597408"/>
                </a:lnTo>
                <a:lnTo>
                  <a:pt x="660920" y="605459"/>
                </a:lnTo>
                <a:lnTo>
                  <a:pt x="700239" y="627875"/>
                </a:lnTo>
                <a:lnTo>
                  <a:pt x="731266" y="662076"/>
                </a:lnTo>
                <a:lnTo>
                  <a:pt x="751636" y="705485"/>
                </a:lnTo>
                <a:lnTo>
                  <a:pt x="758952" y="755523"/>
                </a:lnTo>
                <a:lnTo>
                  <a:pt x="758952" y="535533"/>
                </a:lnTo>
                <a:lnTo>
                  <a:pt x="758024" y="534797"/>
                </a:lnTo>
                <a:lnTo>
                  <a:pt x="714552" y="512216"/>
                </a:lnTo>
                <a:lnTo>
                  <a:pt x="666800" y="497979"/>
                </a:lnTo>
                <a:lnTo>
                  <a:pt x="615696" y="493014"/>
                </a:lnTo>
                <a:lnTo>
                  <a:pt x="402336" y="493014"/>
                </a:lnTo>
                <a:lnTo>
                  <a:pt x="402336" y="1018540"/>
                </a:lnTo>
                <a:lnTo>
                  <a:pt x="615696" y="1018540"/>
                </a:lnTo>
                <a:lnTo>
                  <a:pt x="666800" y="1013587"/>
                </a:lnTo>
                <a:lnTo>
                  <a:pt x="714552" y="999350"/>
                </a:lnTo>
                <a:lnTo>
                  <a:pt x="758024" y="976769"/>
                </a:lnTo>
                <a:lnTo>
                  <a:pt x="796264" y="946810"/>
                </a:lnTo>
                <a:lnTo>
                  <a:pt x="825030" y="914146"/>
                </a:lnTo>
                <a:lnTo>
                  <a:pt x="828332" y="910399"/>
                </a:lnTo>
                <a:lnTo>
                  <a:pt x="853287" y="868514"/>
                </a:lnTo>
                <a:lnTo>
                  <a:pt x="870204" y="822071"/>
                </a:lnTo>
                <a:lnTo>
                  <a:pt x="1167638" y="1054100"/>
                </a:lnTo>
                <a:lnTo>
                  <a:pt x="1348930" y="912368"/>
                </a:lnTo>
                <a:lnTo>
                  <a:pt x="1464437" y="822071"/>
                </a:lnTo>
                <a:lnTo>
                  <a:pt x="1464437" y="1018540"/>
                </a:lnTo>
                <a:lnTo>
                  <a:pt x="1803654" y="1018540"/>
                </a:lnTo>
                <a:lnTo>
                  <a:pt x="1803654" y="914146"/>
                </a:lnTo>
                <a:close/>
              </a:path>
              <a:path w="4206240" h="2641600">
                <a:moveTo>
                  <a:pt x="1854708" y="2018919"/>
                </a:moveTo>
                <a:lnTo>
                  <a:pt x="1850199" y="1973300"/>
                </a:lnTo>
                <a:lnTo>
                  <a:pt x="1836966" y="1933435"/>
                </a:lnTo>
                <a:lnTo>
                  <a:pt x="1815363" y="1900466"/>
                </a:lnTo>
                <a:lnTo>
                  <a:pt x="1809115" y="1895195"/>
                </a:lnTo>
                <a:lnTo>
                  <a:pt x="1809115" y="2018919"/>
                </a:lnTo>
                <a:lnTo>
                  <a:pt x="1802307" y="2069312"/>
                </a:lnTo>
                <a:lnTo>
                  <a:pt x="1782229" y="2108479"/>
                </a:lnTo>
                <a:lnTo>
                  <a:pt x="1749374" y="2133854"/>
                </a:lnTo>
                <a:lnTo>
                  <a:pt x="1704213" y="2142871"/>
                </a:lnTo>
                <a:lnTo>
                  <a:pt x="1659039" y="2133854"/>
                </a:lnTo>
                <a:lnTo>
                  <a:pt x="1626184" y="2108479"/>
                </a:lnTo>
                <a:lnTo>
                  <a:pt x="1606105" y="2069312"/>
                </a:lnTo>
                <a:lnTo>
                  <a:pt x="1599311" y="2018919"/>
                </a:lnTo>
                <a:lnTo>
                  <a:pt x="1606105" y="1968830"/>
                </a:lnTo>
                <a:lnTo>
                  <a:pt x="1626184" y="1929815"/>
                </a:lnTo>
                <a:lnTo>
                  <a:pt x="1659039" y="1904504"/>
                </a:lnTo>
                <a:lnTo>
                  <a:pt x="1704213" y="1895475"/>
                </a:lnTo>
                <a:lnTo>
                  <a:pt x="1749374" y="1904504"/>
                </a:lnTo>
                <a:lnTo>
                  <a:pt x="1782229" y="1929815"/>
                </a:lnTo>
                <a:lnTo>
                  <a:pt x="1802307" y="1968830"/>
                </a:lnTo>
                <a:lnTo>
                  <a:pt x="1809115" y="2018919"/>
                </a:lnTo>
                <a:lnTo>
                  <a:pt x="1809115" y="1895195"/>
                </a:lnTo>
                <a:lnTo>
                  <a:pt x="1785785" y="1875523"/>
                </a:lnTo>
                <a:lnTo>
                  <a:pt x="1748599" y="1859724"/>
                </a:lnTo>
                <a:lnTo>
                  <a:pt x="1704213" y="1854200"/>
                </a:lnTo>
                <a:lnTo>
                  <a:pt x="1659813" y="1859724"/>
                </a:lnTo>
                <a:lnTo>
                  <a:pt x="1622628" y="1875523"/>
                </a:lnTo>
                <a:lnTo>
                  <a:pt x="1593049" y="1900466"/>
                </a:lnTo>
                <a:lnTo>
                  <a:pt x="1571447" y="1933435"/>
                </a:lnTo>
                <a:lnTo>
                  <a:pt x="1558213" y="1973300"/>
                </a:lnTo>
                <a:lnTo>
                  <a:pt x="1553718" y="2018919"/>
                </a:lnTo>
                <a:lnTo>
                  <a:pt x="1558213" y="2064550"/>
                </a:lnTo>
                <a:lnTo>
                  <a:pt x="1571447" y="2104491"/>
                </a:lnTo>
                <a:lnTo>
                  <a:pt x="1593049" y="2137587"/>
                </a:lnTo>
                <a:lnTo>
                  <a:pt x="1622628" y="2162683"/>
                </a:lnTo>
                <a:lnTo>
                  <a:pt x="1659813" y="2178583"/>
                </a:lnTo>
                <a:lnTo>
                  <a:pt x="1704213" y="2184146"/>
                </a:lnTo>
                <a:lnTo>
                  <a:pt x="1748599" y="2178583"/>
                </a:lnTo>
                <a:lnTo>
                  <a:pt x="1785785" y="2162683"/>
                </a:lnTo>
                <a:lnTo>
                  <a:pt x="1809127" y="2142871"/>
                </a:lnTo>
                <a:lnTo>
                  <a:pt x="1815363" y="2137587"/>
                </a:lnTo>
                <a:lnTo>
                  <a:pt x="1836966" y="2104491"/>
                </a:lnTo>
                <a:lnTo>
                  <a:pt x="1850199" y="2064550"/>
                </a:lnTo>
                <a:lnTo>
                  <a:pt x="1854708" y="2018919"/>
                </a:lnTo>
                <a:close/>
              </a:path>
              <a:path w="4206240" h="2641600">
                <a:moveTo>
                  <a:pt x="1854708" y="1440053"/>
                </a:moveTo>
                <a:lnTo>
                  <a:pt x="1847316" y="1398714"/>
                </a:lnTo>
                <a:lnTo>
                  <a:pt x="1840623" y="1389634"/>
                </a:lnTo>
                <a:lnTo>
                  <a:pt x="1826234" y="1370139"/>
                </a:lnTo>
                <a:lnTo>
                  <a:pt x="1808861" y="1361478"/>
                </a:lnTo>
                <a:lnTo>
                  <a:pt x="1808861" y="1440053"/>
                </a:lnTo>
                <a:lnTo>
                  <a:pt x="1805368" y="1463624"/>
                </a:lnTo>
                <a:lnTo>
                  <a:pt x="1794598" y="1479448"/>
                </a:lnTo>
                <a:lnTo>
                  <a:pt x="1776069" y="1488338"/>
                </a:lnTo>
                <a:lnTo>
                  <a:pt x="1749298" y="1491119"/>
                </a:lnTo>
                <a:lnTo>
                  <a:pt x="1652905" y="1491119"/>
                </a:lnTo>
                <a:lnTo>
                  <a:pt x="1648333" y="1486027"/>
                </a:lnTo>
                <a:lnTo>
                  <a:pt x="1648333" y="1394206"/>
                </a:lnTo>
                <a:lnTo>
                  <a:pt x="1652905" y="1389634"/>
                </a:lnTo>
                <a:lnTo>
                  <a:pt x="1749298" y="1389634"/>
                </a:lnTo>
                <a:lnTo>
                  <a:pt x="1776069" y="1392428"/>
                </a:lnTo>
                <a:lnTo>
                  <a:pt x="1794598" y="1401279"/>
                </a:lnTo>
                <a:lnTo>
                  <a:pt x="1805368" y="1416913"/>
                </a:lnTo>
                <a:lnTo>
                  <a:pt x="1808861" y="1440053"/>
                </a:lnTo>
                <a:lnTo>
                  <a:pt x="1808861" y="1361478"/>
                </a:lnTo>
                <a:lnTo>
                  <a:pt x="1793036" y="1353578"/>
                </a:lnTo>
                <a:lnTo>
                  <a:pt x="1749298" y="1348232"/>
                </a:lnTo>
                <a:lnTo>
                  <a:pt x="1607058" y="1348232"/>
                </a:lnTo>
                <a:lnTo>
                  <a:pt x="1602486" y="1353312"/>
                </a:lnTo>
                <a:lnTo>
                  <a:pt x="1602486" y="1665224"/>
                </a:lnTo>
                <a:lnTo>
                  <a:pt x="1607058" y="1669796"/>
                </a:lnTo>
                <a:lnTo>
                  <a:pt x="1643888" y="1669796"/>
                </a:lnTo>
                <a:lnTo>
                  <a:pt x="1648333" y="1665224"/>
                </a:lnTo>
                <a:lnTo>
                  <a:pt x="1648333" y="1537081"/>
                </a:lnTo>
                <a:lnTo>
                  <a:pt x="1652905" y="1532001"/>
                </a:lnTo>
                <a:lnTo>
                  <a:pt x="1726565" y="1532001"/>
                </a:lnTo>
                <a:lnTo>
                  <a:pt x="1735709" y="1537081"/>
                </a:lnTo>
                <a:lnTo>
                  <a:pt x="1818386" y="1665224"/>
                </a:lnTo>
                <a:lnTo>
                  <a:pt x="1827530" y="1669796"/>
                </a:lnTo>
                <a:lnTo>
                  <a:pt x="1845691" y="1669796"/>
                </a:lnTo>
                <a:lnTo>
                  <a:pt x="1850136" y="1665224"/>
                </a:lnTo>
                <a:lnTo>
                  <a:pt x="1850136" y="1633474"/>
                </a:lnTo>
                <a:lnTo>
                  <a:pt x="1786128" y="1532001"/>
                </a:lnTo>
                <a:lnTo>
                  <a:pt x="1786128" y="1527429"/>
                </a:lnTo>
                <a:lnTo>
                  <a:pt x="1814309" y="1517154"/>
                </a:lnTo>
                <a:lnTo>
                  <a:pt x="1835937" y="1499514"/>
                </a:lnTo>
                <a:lnTo>
                  <a:pt x="1840496" y="1491119"/>
                </a:lnTo>
                <a:lnTo>
                  <a:pt x="1849805" y="1473987"/>
                </a:lnTo>
                <a:lnTo>
                  <a:pt x="1854708" y="1440053"/>
                </a:lnTo>
                <a:close/>
              </a:path>
              <a:path w="4206240" h="2641600">
                <a:moveTo>
                  <a:pt x="2182368" y="914400"/>
                </a:moveTo>
                <a:lnTo>
                  <a:pt x="1962404" y="914400"/>
                </a:lnTo>
                <a:lnTo>
                  <a:pt x="1962404" y="492760"/>
                </a:lnTo>
                <a:lnTo>
                  <a:pt x="1844040" y="492760"/>
                </a:lnTo>
                <a:lnTo>
                  <a:pt x="1844040" y="914400"/>
                </a:lnTo>
                <a:lnTo>
                  <a:pt x="1844040" y="1021080"/>
                </a:lnTo>
                <a:lnTo>
                  <a:pt x="2182368" y="1021080"/>
                </a:lnTo>
                <a:lnTo>
                  <a:pt x="2182368" y="914400"/>
                </a:lnTo>
                <a:close/>
              </a:path>
              <a:path w="4206240" h="2641600">
                <a:moveTo>
                  <a:pt x="2203704" y="1352423"/>
                </a:moveTo>
                <a:lnTo>
                  <a:pt x="2199513" y="1348232"/>
                </a:lnTo>
                <a:lnTo>
                  <a:pt x="1951863" y="1348232"/>
                </a:lnTo>
                <a:lnTo>
                  <a:pt x="1947672" y="1352423"/>
                </a:lnTo>
                <a:lnTo>
                  <a:pt x="1947672" y="1384173"/>
                </a:lnTo>
                <a:lnTo>
                  <a:pt x="1951863" y="1390523"/>
                </a:lnTo>
                <a:lnTo>
                  <a:pt x="2047113" y="1390523"/>
                </a:lnTo>
                <a:lnTo>
                  <a:pt x="2053463" y="1394714"/>
                </a:lnTo>
                <a:lnTo>
                  <a:pt x="2053463" y="1663446"/>
                </a:lnTo>
                <a:lnTo>
                  <a:pt x="2057654" y="1669796"/>
                </a:lnTo>
                <a:lnTo>
                  <a:pt x="2093722" y="1669796"/>
                </a:lnTo>
                <a:lnTo>
                  <a:pt x="2097913" y="1663446"/>
                </a:lnTo>
                <a:lnTo>
                  <a:pt x="2097913" y="1394714"/>
                </a:lnTo>
                <a:lnTo>
                  <a:pt x="2104263" y="1390523"/>
                </a:lnTo>
                <a:lnTo>
                  <a:pt x="2199513" y="1390523"/>
                </a:lnTo>
                <a:lnTo>
                  <a:pt x="2203704" y="1384173"/>
                </a:lnTo>
                <a:lnTo>
                  <a:pt x="2203704" y="1352423"/>
                </a:lnTo>
                <a:close/>
              </a:path>
              <a:path w="4206240" h="2641600">
                <a:moveTo>
                  <a:pt x="2209800" y="1950466"/>
                </a:moveTo>
                <a:lnTo>
                  <a:pt x="2180958" y="1895475"/>
                </a:lnTo>
                <a:lnTo>
                  <a:pt x="2133244" y="1862797"/>
                </a:lnTo>
                <a:lnTo>
                  <a:pt x="2077085" y="1854200"/>
                </a:lnTo>
                <a:lnTo>
                  <a:pt x="2032571" y="1859724"/>
                </a:lnTo>
                <a:lnTo>
                  <a:pt x="1995322" y="1875523"/>
                </a:lnTo>
                <a:lnTo>
                  <a:pt x="1965693" y="1900466"/>
                </a:lnTo>
                <a:lnTo>
                  <a:pt x="1944077" y="1933435"/>
                </a:lnTo>
                <a:lnTo>
                  <a:pt x="1930831" y="1973300"/>
                </a:lnTo>
                <a:lnTo>
                  <a:pt x="1926336" y="2018919"/>
                </a:lnTo>
                <a:lnTo>
                  <a:pt x="1932749" y="2073021"/>
                </a:lnTo>
                <a:lnTo>
                  <a:pt x="1951456" y="2118614"/>
                </a:lnTo>
                <a:lnTo>
                  <a:pt x="1981581" y="2153678"/>
                </a:lnTo>
                <a:lnTo>
                  <a:pt x="2022259" y="2176195"/>
                </a:lnTo>
                <a:lnTo>
                  <a:pt x="2072640" y="2184146"/>
                </a:lnTo>
                <a:lnTo>
                  <a:pt x="2101024" y="2181669"/>
                </a:lnTo>
                <a:lnTo>
                  <a:pt x="2125116" y="2174456"/>
                </a:lnTo>
                <a:lnTo>
                  <a:pt x="2145817" y="2162886"/>
                </a:lnTo>
                <a:lnTo>
                  <a:pt x="2164080" y="2147316"/>
                </a:lnTo>
                <a:lnTo>
                  <a:pt x="2168525" y="2147316"/>
                </a:lnTo>
                <a:lnTo>
                  <a:pt x="2173097" y="2175129"/>
                </a:lnTo>
                <a:lnTo>
                  <a:pt x="2177669" y="2179574"/>
                </a:lnTo>
                <a:lnTo>
                  <a:pt x="2205228" y="2179574"/>
                </a:lnTo>
                <a:lnTo>
                  <a:pt x="2209800" y="2175129"/>
                </a:lnTo>
                <a:lnTo>
                  <a:pt x="2209800" y="2147316"/>
                </a:lnTo>
                <a:lnTo>
                  <a:pt x="2209800" y="2142871"/>
                </a:lnTo>
                <a:lnTo>
                  <a:pt x="2209800" y="2014347"/>
                </a:lnTo>
                <a:lnTo>
                  <a:pt x="2205228" y="2009775"/>
                </a:lnTo>
                <a:lnTo>
                  <a:pt x="2068068" y="2009775"/>
                </a:lnTo>
                <a:lnTo>
                  <a:pt x="2063496" y="2014347"/>
                </a:lnTo>
                <a:lnTo>
                  <a:pt x="2063496" y="2046605"/>
                </a:lnTo>
                <a:lnTo>
                  <a:pt x="2068068" y="2051177"/>
                </a:lnTo>
                <a:lnTo>
                  <a:pt x="2159508" y="2051177"/>
                </a:lnTo>
                <a:lnTo>
                  <a:pt x="2164080" y="2055622"/>
                </a:lnTo>
                <a:lnTo>
                  <a:pt x="2159393" y="2088603"/>
                </a:lnTo>
                <a:lnTo>
                  <a:pt x="2143976" y="2116442"/>
                </a:lnTo>
                <a:lnTo>
                  <a:pt x="2115743" y="2135695"/>
                </a:lnTo>
                <a:lnTo>
                  <a:pt x="2072640" y="2142871"/>
                </a:lnTo>
                <a:lnTo>
                  <a:pt x="2029968" y="2133854"/>
                </a:lnTo>
                <a:lnTo>
                  <a:pt x="1998383" y="2108479"/>
                </a:lnTo>
                <a:lnTo>
                  <a:pt x="1978787" y="2069312"/>
                </a:lnTo>
                <a:lnTo>
                  <a:pt x="1972056" y="2018919"/>
                </a:lnTo>
                <a:lnTo>
                  <a:pt x="1978850" y="1968830"/>
                </a:lnTo>
                <a:lnTo>
                  <a:pt x="1998941" y="1929815"/>
                </a:lnTo>
                <a:lnTo>
                  <a:pt x="2031847" y="1904504"/>
                </a:lnTo>
                <a:lnTo>
                  <a:pt x="2077085" y="1895475"/>
                </a:lnTo>
                <a:lnTo>
                  <a:pt x="2110625" y="1899539"/>
                </a:lnTo>
                <a:lnTo>
                  <a:pt x="2136051" y="1910880"/>
                </a:lnTo>
                <a:lnTo>
                  <a:pt x="2153755" y="1928266"/>
                </a:lnTo>
                <a:lnTo>
                  <a:pt x="2164080" y="1950466"/>
                </a:lnTo>
                <a:lnTo>
                  <a:pt x="2168525" y="1954911"/>
                </a:lnTo>
                <a:lnTo>
                  <a:pt x="2205228" y="1954911"/>
                </a:lnTo>
                <a:lnTo>
                  <a:pt x="2209800" y="1950466"/>
                </a:lnTo>
                <a:close/>
              </a:path>
              <a:path w="4206240" h="2641600">
                <a:moveTo>
                  <a:pt x="2561069" y="1951736"/>
                </a:moveTo>
                <a:lnTo>
                  <a:pt x="2553792" y="1910562"/>
                </a:lnTo>
                <a:lnTo>
                  <a:pt x="2547112" y="1901444"/>
                </a:lnTo>
                <a:lnTo>
                  <a:pt x="2532964" y="1882114"/>
                </a:lnTo>
                <a:lnTo>
                  <a:pt x="2515743" y="1873465"/>
                </a:lnTo>
                <a:lnTo>
                  <a:pt x="2515743" y="1951736"/>
                </a:lnTo>
                <a:lnTo>
                  <a:pt x="2512301" y="1975078"/>
                </a:lnTo>
                <a:lnTo>
                  <a:pt x="2501671" y="1990648"/>
                </a:lnTo>
                <a:lnTo>
                  <a:pt x="2483370" y="1999335"/>
                </a:lnTo>
                <a:lnTo>
                  <a:pt x="2456942" y="2002028"/>
                </a:lnTo>
                <a:lnTo>
                  <a:pt x="2361692" y="2002028"/>
                </a:lnTo>
                <a:lnTo>
                  <a:pt x="2357247" y="1997456"/>
                </a:lnTo>
                <a:lnTo>
                  <a:pt x="2357247" y="1906016"/>
                </a:lnTo>
                <a:lnTo>
                  <a:pt x="2361692" y="1901444"/>
                </a:lnTo>
                <a:lnTo>
                  <a:pt x="2456942" y="1901444"/>
                </a:lnTo>
                <a:lnTo>
                  <a:pt x="2483370" y="1904149"/>
                </a:lnTo>
                <a:lnTo>
                  <a:pt x="2501671" y="1912835"/>
                </a:lnTo>
                <a:lnTo>
                  <a:pt x="2512301" y="1928406"/>
                </a:lnTo>
                <a:lnTo>
                  <a:pt x="2515743" y="1951736"/>
                </a:lnTo>
                <a:lnTo>
                  <a:pt x="2515743" y="1873465"/>
                </a:lnTo>
                <a:lnTo>
                  <a:pt x="2500160" y="1865630"/>
                </a:lnTo>
                <a:lnTo>
                  <a:pt x="2456942" y="1860296"/>
                </a:lnTo>
                <a:lnTo>
                  <a:pt x="2316353" y="1860296"/>
                </a:lnTo>
                <a:lnTo>
                  <a:pt x="2311908" y="1864868"/>
                </a:lnTo>
                <a:lnTo>
                  <a:pt x="2311908" y="2175764"/>
                </a:lnTo>
                <a:lnTo>
                  <a:pt x="2316353" y="2180336"/>
                </a:lnTo>
                <a:lnTo>
                  <a:pt x="2352802" y="2180336"/>
                </a:lnTo>
                <a:lnTo>
                  <a:pt x="2357247" y="2175764"/>
                </a:lnTo>
                <a:lnTo>
                  <a:pt x="2357247" y="2047748"/>
                </a:lnTo>
                <a:lnTo>
                  <a:pt x="2361692" y="2043176"/>
                </a:lnTo>
                <a:lnTo>
                  <a:pt x="2434590" y="2043176"/>
                </a:lnTo>
                <a:lnTo>
                  <a:pt x="2443480" y="2047748"/>
                </a:lnTo>
                <a:lnTo>
                  <a:pt x="2525268" y="2175764"/>
                </a:lnTo>
                <a:lnTo>
                  <a:pt x="2534158" y="2180336"/>
                </a:lnTo>
                <a:lnTo>
                  <a:pt x="2552065" y="2180336"/>
                </a:lnTo>
                <a:lnTo>
                  <a:pt x="2556637" y="2175764"/>
                </a:lnTo>
                <a:lnTo>
                  <a:pt x="2556637" y="2143633"/>
                </a:lnTo>
                <a:lnTo>
                  <a:pt x="2493391" y="2043176"/>
                </a:lnTo>
                <a:lnTo>
                  <a:pt x="2493391" y="2038604"/>
                </a:lnTo>
                <a:lnTo>
                  <a:pt x="2521166" y="2028304"/>
                </a:lnTo>
                <a:lnTo>
                  <a:pt x="2542514" y="2010651"/>
                </a:lnTo>
                <a:lnTo>
                  <a:pt x="2547175" y="2002028"/>
                </a:lnTo>
                <a:lnTo>
                  <a:pt x="2556230" y="1985264"/>
                </a:lnTo>
                <a:lnTo>
                  <a:pt x="2561069" y="1951736"/>
                </a:lnTo>
                <a:close/>
              </a:path>
              <a:path w="4206240" h="2641600">
                <a:moveTo>
                  <a:pt x="2580119" y="1352423"/>
                </a:moveTo>
                <a:lnTo>
                  <a:pt x="2575941" y="1348232"/>
                </a:lnTo>
                <a:lnTo>
                  <a:pt x="2540000" y="1348232"/>
                </a:lnTo>
                <a:lnTo>
                  <a:pt x="2535809" y="1352423"/>
                </a:lnTo>
                <a:lnTo>
                  <a:pt x="2535809" y="1591564"/>
                </a:lnTo>
                <a:lnTo>
                  <a:pt x="2531491" y="1591564"/>
                </a:lnTo>
                <a:lnTo>
                  <a:pt x="2375154" y="1352423"/>
                </a:lnTo>
                <a:lnTo>
                  <a:pt x="2366772" y="1348232"/>
                </a:lnTo>
                <a:lnTo>
                  <a:pt x="2324481" y="1348232"/>
                </a:lnTo>
                <a:lnTo>
                  <a:pt x="2320290" y="1352423"/>
                </a:lnTo>
                <a:lnTo>
                  <a:pt x="2320290" y="1663446"/>
                </a:lnTo>
                <a:lnTo>
                  <a:pt x="2324481" y="1669796"/>
                </a:lnTo>
                <a:lnTo>
                  <a:pt x="2362581" y="1669796"/>
                </a:lnTo>
                <a:lnTo>
                  <a:pt x="2366772" y="1663446"/>
                </a:lnTo>
                <a:lnTo>
                  <a:pt x="2366772" y="1426464"/>
                </a:lnTo>
                <a:lnTo>
                  <a:pt x="2370963" y="1426464"/>
                </a:lnTo>
                <a:lnTo>
                  <a:pt x="2525268" y="1663446"/>
                </a:lnTo>
                <a:lnTo>
                  <a:pt x="2535809" y="1669796"/>
                </a:lnTo>
                <a:lnTo>
                  <a:pt x="2575941" y="1669796"/>
                </a:lnTo>
                <a:lnTo>
                  <a:pt x="2580119" y="1663446"/>
                </a:lnTo>
                <a:lnTo>
                  <a:pt x="2580119" y="1352423"/>
                </a:lnTo>
                <a:close/>
              </a:path>
              <a:path w="4206240" h="2641600">
                <a:moveTo>
                  <a:pt x="2640711" y="500126"/>
                </a:moveTo>
                <a:lnTo>
                  <a:pt x="2633345" y="492760"/>
                </a:lnTo>
                <a:lnTo>
                  <a:pt x="2310892" y="492760"/>
                </a:lnTo>
                <a:lnTo>
                  <a:pt x="2303526" y="500126"/>
                </a:lnTo>
                <a:lnTo>
                  <a:pt x="2303526" y="1011936"/>
                </a:lnTo>
                <a:lnTo>
                  <a:pt x="2310892" y="1019302"/>
                </a:lnTo>
                <a:lnTo>
                  <a:pt x="2633345" y="1019302"/>
                </a:lnTo>
                <a:lnTo>
                  <a:pt x="2640711" y="1011936"/>
                </a:lnTo>
                <a:lnTo>
                  <a:pt x="2640711" y="989330"/>
                </a:lnTo>
                <a:lnTo>
                  <a:pt x="2633345" y="981964"/>
                </a:lnTo>
                <a:lnTo>
                  <a:pt x="2355977" y="981964"/>
                </a:lnTo>
                <a:lnTo>
                  <a:pt x="2348103" y="974090"/>
                </a:lnTo>
                <a:lnTo>
                  <a:pt x="2348103" y="778383"/>
                </a:lnTo>
                <a:lnTo>
                  <a:pt x="2355977" y="771017"/>
                </a:lnTo>
                <a:lnTo>
                  <a:pt x="2618740" y="771017"/>
                </a:lnTo>
                <a:lnTo>
                  <a:pt x="2625966" y="763651"/>
                </a:lnTo>
                <a:lnTo>
                  <a:pt x="2625966" y="741045"/>
                </a:lnTo>
                <a:lnTo>
                  <a:pt x="2618740" y="733171"/>
                </a:lnTo>
                <a:lnTo>
                  <a:pt x="2355977" y="733171"/>
                </a:lnTo>
                <a:lnTo>
                  <a:pt x="2348103" y="725805"/>
                </a:lnTo>
                <a:lnTo>
                  <a:pt x="2348103" y="538099"/>
                </a:lnTo>
                <a:lnTo>
                  <a:pt x="2355977" y="530098"/>
                </a:lnTo>
                <a:lnTo>
                  <a:pt x="2633345" y="530098"/>
                </a:lnTo>
                <a:lnTo>
                  <a:pt x="2640711" y="522732"/>
                </a:lnTo>
                <a:lnTo>
                  <a:pt x="2640711" y="500126"/>
                </a:lnTo>
                <a:close/>
              </a:path>
              <a:path w="4206240" h="2641600">
                <a:moveTo>
                  <a:pt x="2895600" y="2144268"/>
                </a:moveTo>
                <a:lnTo>
                  <a:pt x="2878988" y="2101977"/>
                </a:lnTo>
                <a:lnTo>
                  <a:pt x="2863126" y="2061591"/>
                </a:lnTo>
                <a:lnTo>
                  <a:pt x="2813177" y="1934362"/>
                </a:lnTo>
                <a:lnTo>
                  <a:pt x="2813177" y="2057400"/>
                </a:lnTo>
                <a:lnTo>
                  <a:pt x="2808986" y="2061591"/>
                </a:lnTo>
                <a:lnTo>
                  <a:pt x="2713990" y="2061591"/>
                </a:lnTo>
                <a:lnTo>
                  <a:pt x="2707640" y="2057400"/>
                </a:lnTo>
                <a:lnTo>
                  <a:pt x="2758313" y="1928114"/>
                </a:lnTo>
                <a:lnTo>
                  <a:pt x="2762504" y="1928114"/>
                </a:lnTo>
                <a:lnTo>
                  <a:pt x="2813177" y="2057400"/>
                </a:lnTo>
                <a:lnTo>
                  <a:pt x="2813177" y="1934362"/>
                </a:lnTo>
                <a:lnTo>
                  <a:pt x="2810726" y="1928114"/>
                </a:lnTo>
                <a:lnTo>
                  <a:pt x="2785745" y="1864487"/>
                </a:lnTo>
                <a:lnTo>
                  <a:pt x="2781554" y="1860296"/>
                </a:lnTo>
                <a:lnTo>
                  <a:pt x="2739263" y="1860296"/>
                </a:lnTo>
                <a:lnTo>
                  <a:pt x="2735072" y="1864487"/>
                </a:lnTo>
                <a:lnTo>
                  <a:pt x="2627376" y="2144268"/>
                </a:lnTo>
                <a:lnTo>
                  <a:pt x="2627376" y="2176145"/>
                </a:lnTo>
                <a:lnTo>
                  <a:pt x="2631567" y="2180336"/>
                </a:lnTo>
                <a:lnTo>
                  <a:pt x="2656967" y="2180336"/>
                </a:lnTo>
                <a:lnTo>
                  <a:pt x="2663317" y="2176145"/>
                </a:lnTo>
                <a:lnTo>
                  <a:pt x="2690749" y="2106168"/>
                </a:lnTo>
                <a:lnTo>
                  <a:pt x="2699131" y="2101977"/>
                </a:lnTo>
                <a:lnTo>
                  <a:pt x="2821686" y="2101977"/>
                </a:lnTo>
                <a:lnTo>
                  <a:pt x="2832227" y="2106168"/>
                </a:lnTo>
                <a:lnTo>
                  <a:pt x="2859659" y="2176145"/>
                </a:lnTo>
                <a:lnTo>
                  <a:pt x="2863977" y="2180336"/>
                </a:lnTo>
                <a:lnTo>
                  <a:pt x="2891409" y="2180336"/>
                </a:lnTo>
                <a:lnTo>
                  <a:pt x="2895600" y="2176145"/>
                </a:lnTo>
                <a:lnTo>
                  <a:pt x="2895600" y="2144268"/>
                </a:lnTo>
                <a:close/>
              </a:path>
              <a:path w="4206240" h="2641600">
                <a:moveTo>
                  <a:pt x="2940558" y="1352423"/>
                </a:moveTo>
                <a:lnTo>
                  <a:pt x="2936367" y="1348232"/>
                </a:lnTo>
                <a:lnTo>
                  <a:pt x="2730500" y="1348232"/>
                </a:lnTo>
                <a:lnTo>
                  <a:pt x="2724150" y="1352423"/>
                </a:lnTo>
                <a:lnTo>
                  <a:pt x="2724150" y="1663446"/>
                </a:lnTo>
                <a:lnTo>
                  <a:pt x="2730500" y="1669796"/>
                </a:lnTo>
                <a:lnTo>
                  <a:pt x="2936367" y="1669796"/>
                </a:lnTo>
                <a:lnTo>
                  <a:pt x="2940558" y="1663446"/>
                </a:lnTo>
                <a:lnTo>
                  <a:pt x="2940558" y="1631696"/>
                </a:lnTo>
                <a:lnTo>
                  <a:pt x="2936367" y="1627505"/>
                </a:lnTo>
                <a:lnTo>
                  <a:pt x="2775077" y="1627505"/>
                </a:lnTo>
                <a:lnTo>
                  <a:pt x="2770886" y="1623314"/>
                </a:lnTo>
                <a:lnTo>
                  <a:pt x="2770886" y="1532255"/>
                </a:lnTo>
                <a:lnTo>
                  <a:pt x="2775077" y="1525905"/>
                </a:lnTo>
                <a:lnTo>
                  <a:pt x="2925699" y="1525905"/>
                </a:lnTo>
                <a:lnTo>
                  <a:pt x="2929890" y="1521714"/>
                </a:lnTo>
                <a:lnTo>
                  <a:pt x="2929890" y="1489964"/>
                </a:lnTo>
                <a:lnTo>
                  <a:pt x="2925699" y="1485773"/>
                </a:lnTo>
                <a:lnTo>
                  <a:pt x="2775077" y="1485773"/>
                </a:lnTo>
                <a:lnTo>
                  <a:pt x="2770886" y="1481455"/>
                </a:lnTo>
                <a:lnTo>
                  <a:pt x="2770886" y="1394714"/>
                </a:lnTo>
                <a:lnTo>
                  <a:pt x="2775077" y="1390523"/>
                </a:lnTo>
                <a:lnTo>
                  <a:pt x="2936367" y="1390523"/>
                </a:lnTo>
                <a:lnTo>
                  <a:pt x="2940558" y="1384173"/>
                </a:lnTo>
                <a:lnTo>
                  <a:pt x="2940558" y="1352423"/>
                </a:lnTo>
                <a:close/>
              </a:path>
              <a:path w="4206240" h="2641600">
                <a:moveTo>
                  <a:pt x="3271012" y="500126"/>
                </a:moveTo>
                <a:lnTo>
                  <a:pt x="3263773" y="492760"/>
                </a:lnTo>
                <a:lnTo>
                  <a:pt x="3211322" y="492760"/>
                </a:lnTo>
                <a:lnTo>
                  <a:pt x="3203448" y="500126"/>
                </a:lnTo>
                <a:lnTo>
                  <a:pt x="3008376" y="959358"/>
                </a:lnTo>
                <a:lnTo>
                  <a:pt x="3001010" y="959358"/>
                </a:lnTo>
                <a:lnTo>
                  <a:pt x="2837865" y="575310"/>
                </a:lnTo>
                <a:lnTo>
                  <a:pt x="2805938" y="500126"/>
                </a:lnTo>
                <a:lnTo>
                  <a:pt x="2798572" y="492760"/>
                </a:lnTo>
                <a:lnTo>
                  <a:pt x="2746121" y="492760"/>
                </a:lnTo>
                <a:lnTo>
                  <a:pt x="2738247" y="500126"/>
                </a:lnTo>
                <a:lnTo>
                  <a:pt x="2738247" y="1011936"/>
                </a:lnTo>
                <a:lnTo>
                  <a:pt x="2746121" y="1019302"/>
                </a:lnTo>
                <a:lnTo>
                  <a:pt x="2775966" y="1019302"/>
                </a:lnTo>
                <a:lnTo>
                  <a:pt x="2783332" y="1011936"/>
                </a:lnTo>
                <a:lnTo>
                  <a:pt x="2783332" y="575310"/>
                </a:lnTo>
                <a:lnTo>
                  <a:pt x="2791206" y="575310"/>
                </a:lnTo>
                <a:lnTo>
                  <a:pt x="2978404" y="1011936"/>
                </a:lnTo>
                <a:lnTo>
                  <a:pt x="2986278" y="1019302"/>
                </a:lnTo>
                <a:lnTo>
                  <a:pt x="3023489" y="1019302"/>
                </a:lnTo>
                <a:lnTo>
                  <a:pt x="3030855" y="1011936"/>
                </a:lnTo>
                <a:lnTo>
                  <a:pt x="3053461" y="959358"/>
                </a:lnTo>
                <a:lnTo>
                  <a:pt x="3218688" y="575310"/>
                </a:lnTo>
                <a:lnTo>
                  <a:pt x="3225927" y="575310"/>
                </a:lnTo>
                <a:lnTo>
                  <a:pt x="3225927" y="1011936"/>
                </a:lnTo>
                <a:lnTo>
                  <a:pt x="3233801" y="1019302"/>
                </a:lnTo>
                <a:lnTo>
                  <a:pt x="3263773" y="1019302"/>
                </a:lnTo>
                <a:lnTo>
                  <a:pt x="3271012" y="1011936"/>
                </a:lnTo>
                <a:lnTo>
                  <a:pt x="3271012" y="575310"/>
                </a:lnTo>
                <a:lnTo>
                  <a:pt x="3271012" y="500126"/>
                </a:lnTo>
                <a:close/>
              </a:path>
              <a:path w="4206240" h="2641600">
                <a:moveTo>
                  <a:pt x="3310890" y="1864487"/>
                </a:moveTo>
                <a:lnTo>
                  <a:pt x="3306699" y="1860296"/>
                </a:lnTo>
                <a:lnTo>
                  <a:pt x="3255899" y="1860296"/>
                </a:lnTo>
                <a:lnTo>
                  <a:pt x="3251581" y="1864487"/>
                </a:lnTo>
                <a:lnTo>
                  <a:pt x="3145790" y="2121027"/>
                </a:lnTo>
                <a:lnTo>
                  <a:pt x="3141599" y="2121027"/>
                </a:lnTo>
                <a:lnTo>
                  <a:pt x="3037967" y="1864487"/>
                </a:lnTo>
                <a:lnTo>
                  <a:pt x="3033649" y="1860296"/>
                </a:lnTo>
                <a:lnTo>
                  <a:pt x="2982849" y="1860296"/>
                </a:lnTo>
                <a:lnTo>
                  <a:pt x="2978658" y="1864487"/>
                </a:lnTo>
                <a:lnTo>
                  <a:pt x="2978658" y="2176145"/>
                </a:lnTo>
                <a:lnTo>
                  <a:pt x="2982849" y="2180336"/>
                </a:lnTo>
                <a:lnTo>
                  <a:pt x="3018917" y="2180336"/>
                </a:lnTo>
                <a:lnTo>
                  <a:pt x="3023108" y="2176145"/>
                </a:lnTo>
                <a:lnTo>
                  <a:pt x="3023108" y="1955673"/>
                </a:lnTo>
                <a:lnTo>
                  <a:pt x="3027299" y="1955673"/>
                </a:lnTo>
                <a:lnTo>
                  <a:pt x="3118358" y="2176145"/>
                </a:lnTo>
                <a:lnTo>
                  <a:pt x="3124708" y="2180336"/>
                </a:lnTo>
                <a:lnTo>
                  <a:pt x="3164840" y="2180336"/>
                </a:lnTo>
                <a:lnTo>
                  <a:pt x="3169158" y="2176145"/>
                </a:lnTo>
                <a:lnTo>
                  <a:pt x="3260090" y="1955673"/>
                </a:lnTo>
                <a:lnTo>
                  <a:pt x="3266440" y="1955673"/>
                </a:lnTo>
                <a:lnTo>
                  <a:pt x="3266440" y="2176145"/>
                </a:lnTo>
                <a:lnTo>
                  <a:pt x="3270631" y="2180336"/>
                </a:lnTo>
                <a:lnTo>
                  <a:pt x="3306699" y="2180336"/>
                </a:lnTo>
                <a:lnTo>
                  <a:pt x="3310890" y="2176145"/>
                </a:lnTo>
                <a:lnTo>
                  <a:pt x="3310890" y="1864487"/>
                </a:lnTo>
                <a:close/>
              </a:path>
              <a:path w="4206240" h="2641600">
                <a:moveTo>
                  <a:pt x="3325368" y="1440053"/>
                </a:moveTo>
                <a:lnTo>
                  <a:pt x="3317964" y="1398714"/>
                </a:lnTo>
                <a:lnTo>
                  <a:pt x="3311283" y="1389634"/>
                </a:lnTo>
                <a:lnTo>
                  <a:pt x="3296920" y="1370139"/>
                </a:lnTo>
                <a:lnTo>
                  <a:pt x="3279902" y="1361592"/>
                </a:lnTo>
                <a:lnTo>
                  <a:pt x="3279902" y="1440053"/>
                </a:lnTo>
                <a:lnTo>
                  <a:pt x="3276435" y="1463624"/>
                </a:lnTo>
                <a:lnTo>
                  <a:pt x="3265754" y="1479448"/>
                </a:lnTo>
                <a:lnTo>
                  <a:pt x="3247377" y="1488338"/>
                </a:lnTo>
                <a:lnTo>
                  <a:pt x="3220847" y="1491119"/>
                </a:lnTo>
                <a:lnTo>
                  <a:pt x="3125470" y="1491119"/>
                </a:lnTo>
                <a:lnTo>
                  <a:pt x="3120898" y="1486027"/>
                </a:lnTo>
                <a:lnTo>
                  <a:pt x="3120898" y="1394206"/>
                </a:lnTo>
                <a:lnTo>
                  <a:pt x="3125470" y="1389634"/>
                </a:lnTo>
                <a:lnTo>
                  <a:pt x="3220847" y="1389634"/>
                </a:lnTo>
                <a:lnTo>
                  <a:pt x="3247377" y="1392428"/>
                </a:lnTo>
                <a:lnTo>
                  <a:pt x="3265754" y="1401279"/>
                </a:lnTo>
                <a:lnTo>
                  <a:pt x="3276435" y="1416913"/>
                </a:lnTo>
                <a:lnTo>
                  <a:pt x="3279902" y="1440053"/>
                </a:lnTo>
                <a:lnTo>
                  <a:pt x="3279902" y="1361592"/>
                </a:lnTo>
                <a:lnTo>
                  <a:pt x="3263963" y="1353578"/>
                </a:lnTo>
                <a:lnTo>
                  <a:pt x="3220847" y="1348232"/>
                </a:lnTo>
                <a:lnTo>
                  <a:pt x="3079877" y="1348232"/>
                </a:lnTo>
                <a:lnTo>
                  <a:pt x="3075432" y="1353312"/>
                </a:lnTo>
                <a:lnTo>
                  <a:pt x="3075432" y="1665224"/>
                </a:lnTo>
                <a:lnTo>
                  <a:pt x="3079877" y="1669796"/>
                </a:lnTo>
                <a:lnTo>
                  <a:pt x="3116453" y="1669796"/>
                </a:lnTo>
                <a:lnTo>
                  <a:pt x="3120898" y="1665224"/>
                </a:lnTo>
                <a:lnTo>
                  <a:pt x="3120898" y="1537081"/>
                </a:lnTo>
                <a:lnTo>
                  <a:pt x="3125470" y="1532001"/>
                </a:lnTo>
                <a:lnTo>
                  <a:pt x="3198495" y="1532001"/>
                </a:lnTo>
                <a:lnTo>
                  <a:pt x="3207385" y="1537081"/>
                </a:lnTo>
                <a:lnTo>
                  <a:pt x="3288919" y="1665224"/>
                </a:lnTo>
                <a:lnTo>
                  <a:pt x="3298444" y="1669796"/>
                </a:lnTo>
                <a:lnTo>
                  <a:pt x="3316351" y="1669796"/>
                </a:lnTo>
                <a:lnTo>
                  <a:pt x="3320923" y="1665224"/>
                </a:lnTo>
                <a:lnTo>
                  <a:pt x="3320923" y="1633474"/>
                </a:lnTo>
                <a:lnTo>
                  <a:pt x="3257423" y="1532001"/>
                </a:lnTo>
                <a:lnTo>
                  <a:pt x="3257423" y="1527429"/>
                </a:lnTo>
                <a:lnTo>
                  <a:pt x="3285337" y="1517154"/>
                </a:lnTo>
                <a:lnTo>
                  <a:pt x="3306775" y="1499514"/>
                </a:lnTo>
                <a:lnTo>
                  <a:pt x="3311296" y="1491119"/>
                </a:lnTo>
                <a:lnTo>
                  <a:pt x="3320516" y="1473987"/>
                </a:lnTo>
                <a:lnTo>
                  <a:pt x="3325368" y="1440053"/>
                </a:lnTo>
                <a:close/>
              </a:path>
              <a:path w="4206240" h="2641600">
                <a:moveTo>
                  <a:pt x="3803904" y="643255"/>
                </a:moveTo>
                <a:lnTo>
                  <a:pt x="3790899" y="595020"/>
                </a:lnTo>
                <a:lnTo>
                  <a:pt x="3767950" y="555472"/>
                </a:lnTo>
                <a:lnTo>
                  <a:pt x="3736302" y="524637"/>
                </a:lnTo>
                <a:lnTo>
                  <a:pt x="3732923" y="522732"/>
                </a:lnTo>
                <a:lnTo>
                  <a:pt x="3697186" y="502577"/>
                </a:lnTo>
                <a:lnTo>
                  <a:pt x="3651821" y="489318"/>
                </a:lnTo>
                <a:lnTo>
                  <a:pt x="3601466" y="484886"/>
                </a:lnTo>
                <a:lnTo>
                  <a:pt x="3559505" y="488238"/>
                </a:lnTo>
                <a:lnTo>
                  <a:pt x="3519525" y="498284"/>
                </a:lnTo>
                <a:lnTo>
                  <a:pt x="3482302" y="515023"/>
                </a:lnTo>
                <a:lnTo>
                  <a:pt x="3448634" y="538441"/>
                </a:lnTo>
                <a:lnTo>
                  <a:pt x="3419310" y="568553"/>
                </a:lnTo>
                <a:lnTo>
                  <a:pt x="3395116" y="605345"/>
                </a:lnTo>
                <a:lnTo>
                  <a:pt x="3376853" y="648817"/>
                </a:lnTo>
                <a:lnTo>
                  <a:pt x="3365322" y="698957"/>
                </a:lnTo>
                <a:lnTo>
                  <a:pt x="3361309" y="755777"/>
                </a:lnTo>
                <a:lnTo>
                  <a:pt x="3365322" y="812736"/>
                </a:lnTo>
                <a:lnTo>
                  <a:pt x="3376853" y="862952"/>
                </a:lnTo>
                <a:lnTo>
                  <a:pt x="3395116" y="906449"/>
                </a:lnTo>
                <a:lnTo>
                  <a:pt x="3419310" y="943229"/>
                </a:lnTo>
                <a:lnTo>
                  <a:pt x="3448634" y="973289"/>
                </a:lnTo>
                <a:lnTo>
                  <a:pt x="3482302" y="996657"/>
                </a:lnTo>
                <a:lnTo>
                  <a:pt x="3519525" y="1013345"/>
                </a:lnTo>
                <a:lnTo>
                  <a:pt x="3559505" y="1023340"/>
                </a:lnTo>
                <a:lnTo>
                  <a:pt x="3601466" y="1026668"/>
                </a:lnTo>
                <a:lnTo>
                  <a:pt x="3651821" y="1022261"/>
                </a:lnTo>
                <a:lnTo>
                  <a:pt x="3697186" y="1008875"/>
                </a:lnTo>
                <a:lnTo>
                  <a:pt x="3731069" y="989330"/>
                </a:lnTo>
                <a:lnTo>
                  <a:pt x="3736302" y="986320"/>
                </a:lnTo>
                <a:lnTo>
                  <a:pt x="3767950" y="954392"/>
                </a:lnTo>
                <a:lnTo>
                  <a:pt x="3790899" y="912876"/>
                </a:lnTo>
                <a:lnTo>
                  <a:pt x="3803904" y="861568"/>
                </a:lnTo>
                <a:lnTo>
                  <a:pt x="3796538" y="853567"/>
                </a:lnTo>
                <a:lnTo>
                  <a:pt x="3766185" y="853567"/>
                </a:lnTo>
                <a:lnTo>
                  <a:pt x="3758819" y="861568"/>
                </a:lnTo>
                <a:lnTo>
                  <a:pt x="3745204" y="906564"/>
                </a:lnTo>
                <a:lnTo>
                  <a:pt x="3722662" y="942213"/>
                </a:lnTo>
                <a:lnTo>
                  <a:pt x="3691191" y="968133"/>
                </a:lnTo>
                <a:lnTo>
                  <a:pt x="3650792" y="983970"/>
                </a:lnTo>
                <a:lnTo>
                  <a:pt x="3601466" y="989330"/>
                </a:lnTo>
                <a:lnTo>
                  <a:pt x="3555149" y="984326"/>
                </a:lnTo>
                <a:lnTo>
                  <a:pt x="3513467" y="969454"/>
                </a:lnTo>
                <a:lnTo>
                  <a:pt x="3477336" y="944956"/>
                </a:lnTo>
                <a:lnTo>
                  <a:pt x="3447656" y="911098"/>
                </a:lnTo>
                <a:lnTo>
                  <a:pt x="3425329" y="868121"/>
                </a:lnTo>
                <a:lnTo>
                  <a:pt x="3411270" y="816267"/>
                </a:lnTo>
                <a:lnTo>
                  <a:pt x="3406394" y="755777"/>
                </a:lnTo>
                <a:lnTo>
                  <a:pt x="3411270" y="695490"/>
                </a:lnTo>
                <a:lnTo>
                  <a:pt x="3425329" y="643763"/>
                </a:lnTo>
                <a:lnTo>
                  <a:pt x="3447656" y="600875"/>
                </a:lnTo>
                <a:lnTo>
                  <a:pt x="3477336" y="567080"/>
                </a:lnTo>
                <a:lnTo>
                  <a:pt x="3513467" y="542620"/>
                </a:lnTo>
                <a:lnTo>
                  <a:pt x="3555149" y="527748"/>
                </a:lnTo>
                <a:lnTo>
                  <a:pt x="3601466" y="522732"/>
                </a:lnTo>
                <a:lnTo>
                  <a:pt x="3650792" y="528053"/>
                </a:lnTo>
                <a:lnTo>
                  <a:pt x="3691191" y="543509"/>
                </a:lnTo>
                <a:lnTo>
                  <a:pt x="3722662" y="568363"/>
                </a:lnTo>
                <a:lnTo>
                  <a:pt x="3745204" y="601853"/>
                </a:lnTo>
                <a:lnTo>
                  <a:pt x="3758819" y="643255"/>
                </a:lnTo>
                <a:lnTo>
                  <a:pt x="3766185" y="650621"/>
                </a:lnTo>
                <a:lnTo>
                  <a:pt x="3796538" y="650621"/>
                </a:lnTo>
                <a:lnTo>
                  <a:pt x="3803904" y="643255"/>
                </a:lnTo>
                <a:close/>
              </a:path>
              <a:path w="4206240" h="2641600">
                <a:moveTo>
                  <a:pt x="4206240" y="0"/>
                </a:moveTo>
                <a:lnTo>
                  <a:pt x="4159631" y="0"/>
                </a:lnTo>
                <a:lnTo>
                  <a:pt x="4159631" y="46990"/>
                </a:lnTo>
                <a:lnTo>
                  <a:pt x="4159631" y="2594610"/>
                </a:lnTo>
                <a:lnTo>
                  <a:pt x="46609" y="2594610"/>
                </a:lnTo>
                <a:lnTo>
                  <a:pt x="46609" y="46990"/>
                </a:lnTo>
                <a:lnTo>
                  <a:pt x="4159631" y="46990"/>
                </a:lnTo>
                <a:lnTo>
                  <a:pt x="4159631" y="0"/>
                </a:lnTo>
                <a:lnTo>
                  <a:pt x="0" y="0"/>
                </a:lnTo>
                <a:lnTo>
                  <a:pt x="0" y="46990"/>
                </a:lnTo>
                <a:lnTo>
                  <a:pt x="0" y="2594610"/>
                </a:lnTo>
                <a:lnTo>
                  <a:pt x="0" y="2641600"/>
                </a:lnTo>
                <a:lnTo>
                  <a:pt x="4206240" y="2641600"/>
                </a:lnTo>
                <a:lnTo>
                  <a:pt x="4206240" y="2594749"/>
                </a:lnTo>
                <a:lnTo>
                  <a:pt x="4206240" y="2594610"/>
                </a:lnTo>
                <a:lnTo>
                  <a:pt x="4206240" y="46990"/>
                </a:lnTo>
                <a:lnTo>
                  <a:pt x="4206240" y="46863"/>
                </a:lnTo>
                <a:lnTo>
                  <a:pt x="420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6CE"/>
          </a:solidFill>
        </p:spPr>
        <p:txBody>
          <a:bodyPr wrap="square" lIns="0" tIns="0" rIns="0" bIns="0" rtlCol="0"/>
          <a:lstStyle/>
          <a:p>
            <a:endParaRPr kern="0"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6421882"/>
            <a:ext cx="2984500" cy="1147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650" dirty="0">
                <a:solidFill>
                  <a:srgbClr val="FFFFFF"/>
                </a:solidFill>
                <a:latin typeface="Arial"/>
                <a:cs typeface="Arial"/>
              </a:rPr>
              <a:t>© Copyright 2019 Dell Inc. Všechna práva vyhrazena.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2793" y="5461000"/>
            <a:ext cx="1648205" cy="1035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0" y="881125"/>
            <a:ext cx="6578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4800" dirty="0">
                <a:solidFill>
                  <a:srgbClr val="FFFFFF"/>
                </a:solidFill>
              </a:rPr>
              <a:t>Omezení odpovědnosti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300" y="1914651"/>
            <a:ext cx="10986770" cy="327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  <a:tabLst>
                <a:tab pos="8453120" algn="l"/>
              </a:tabLst>
            </a:pPr>
            <a:r>
              <a:rPr lang="cs-CZ" sz="2650" dirty="0">
                <a:solidFill>
                  <a:srgbClr val="FFFFFF"/>
                </a:solidFill>
                <a:latin typeface="Arial"/>
                <a:cs typeface="Arial"/>
              </a:rPr>
              <a:t>Společnost Dell EMC poskytuje tento dokument s nejčastějšími dotazy ke zdůraznění vaší povinnosti dodržovat všechny platné zákony o úplatkářství a korupci („zákony ABC“). Nemá sloužit jako právní poradenství a není jeho náhradou. Jste i nadále odpovědní za dodržování těchto zákonů a za zavedení vhodných zásad a postupů k zajištění jejich dodržování, včetně programu dodržování ABC. Tyto pokyny v žádném případě nemění ani nepopírají vaše zákonné povinnosti vyplývající z Etického kodexu partnera nebo příslušných partnerských smluv se společností Dell EMC.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106807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Jaké jsou mé povinnosti týkající se dodržování programu ABC?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3</a:t>
            </a:fld>
            <a:endParaRPr kern="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684" y="1347977"/>
            <a:ext cx="11342116" cy="484106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469900">
              <a:lnSpc>
                <a:spcPts val="2160"/>
              </a:lnSpc>
              <a:spcBef>
                <a:spcPts val="370"/>
              </a:spcBef>
            </a:pPr>
            <a:r>
              <a:rPr lang="cs-CZ" sz="2000" b="1" dirty="0">
                <a:solidFill>
                  <a:srgbClr val="0076CE"/>
                </a:solidFill>
                <a:latin typeface="Arial"/>
                <a:cs typeface="Arial"/>
              </a:rPr>
              <a:t>Následující text je shrnutím a připomenutím povinností stanovených v Etickém kodexu partnera.</a:t>
            </a: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lang="cs-CZ" sz="2000" b="1" dirty="0">
                <a:solidFill>
                  <a:srgbClr val="0076CE"/>
                </a:solidFill>
                <a:latin typeface="Arial"/>
                <a:cs typeface="Arial"/>
              </a:rPr>
              <a:t>V Etickém kodexu partnera se uvádí, že: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kern="0" dirty="0">
              <a:latin typeface="Arial"/>
              <a:cs typeface="Arial"/>
            </a:endParaRPr>
          </a:p>
          <a:p>
            <a:pPr marL="241300" marR="60960" indent="-228600">
              <a:lnSpc>
                <a:spcPts val="2160"/>
              </a:lnSpc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Se seznámíte s protikorupčními zákony (zákon USA o zahraničních korupčních praktikách, zákon Spojeného království o úplatcích a Úmluva OECD o boji proti podplácení zahraničních veřejných činitelů v mezinárodním podnikání a dalšími protikorupčními nebo protiúplatkovými zákony platnými v daném místě) a budete je dodržovat</a:t>
            </a:r>
          </a:p>
          <a:p>
            <a:pPr marL="241300" marR="163830" indent="-228600">
              <a:lnSpc>
                <a:spcPts val="2160"/>
              </a:lnSpc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Nikdy přímo ani nepřímo nenabídnete, neslíbíte, nevyžádáte si, neschválíte ani nepřijme úplatek z jakéhokoliv důvodu</a:t>
            </a:r>
          </a:p>
          <a:p>
            <a:pPr marL="241300" marR="5080" indent="-228600">
              <a:lnSpc>
                <a:spcPts val="2160"/>
              </a:lnSpc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Budete souhlasit s dodržováním přiměřených postupů, vnitřních zásad, kontrol a metod určených k zajištění dodržování protikorupčních zákonů</a:t>
            </a:r>
          </a:p>
          <a:p>
            <a:pPr marL="241300" marR="66040" indent="-228600">
              <a:lnSpc>
                <a:spcPts val="2160"/>
              </a:lnSpc>
              <a:spcBef>
                <a:spcPts val="5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Přijmete proces hloubkové kontroly třetí strany pro prověrku třetích stran, které se účastníte v souvislosti s podnikáním společnosti Dell EMC.</a:t>
            </a:r>
          </a:p>
          <a:p>
            <a:pPr marL="241300" marR="33655" indent="-228600">
              <a:lnSpc>
                <a:spcPts val="2160"/>
              </a:lnSpc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Nebudete spolupracovat s žádnou osobou ani subjektem, který se účastní nebo je podezřelá z účasti na úplatkářství, ilegálních provizích, podvodech nebo jiných nekalých činnostech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899896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Jaké jsou hlavní zásady zákonů ABC?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755954"/>
            <a:ext cx="11370310" cy="337335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0085C3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600" b="1" dirty="0">
                <a:latin typeface="Arial"/>
                <a:cs typeface="Arial"/>
              </a:rPr>
              <a:t>Zákon USA o zahraničních korupčních praktikách (1977) (US Foreign Corrupt Practices Act (1977)) / Britský protikorupční zákon (UK Bribery Act 2010);</a:t>
            </a:r>
          </a:p>
          <a:p>
            <a:pPr marL="586740" lvl="1" indent="-224790">
              <a:lnSpc>
                <a:spcPct val="100000"/>
              </a:lnSpc>
              <a:spcBef>
                <a:spcPts val="409"/>
              </a:spcBef>
              <a:buClr>
                <a:srgbClr val="0085C3"/>
              </a:buClr>
              <a:buFont typeface="Calibri"/>
              <a:buChar char="–"/>
              <a:tabLst>
                <a:tab pos="587375" algn="l"/>
              </a:tabLst>
            </a:pPr>
            <a:r>
              <a:rPr lang="cs-CZ" sz="1600" dirty="0">
                <a:latin typeface="Arial"/>
                <a:cs typeface="Arial"/>
              </a:rPr>
              <a:t>Účel: zajistit, aby bylo poskytování plateb zahraničním vládním činitelům za účelem pomoci při získávání obchodu nezákonné</a:t>
            </a:r>
          </a:p>
          <a:p>
            <a:pPr marL="586740" marR="5080" lvl="1" indent="-224154">
              <a:lnSpc>
                <a:spcPts val="1730"/>
              </a:lnSpc>
              <a:spcBef>
                <a:spcPts val="1225"/>
              </a:spcBef>
              <a:buClr>
                <a:srgbClr val="0085C3"/>
              </a:buClr>
              <a:buFont typeface="Calibri"/>
              <a:buChar char="–"/>
              <a:tabLst>
                <a:tab pos="587375" algn="l"/>
              </a:tabLst>
            </a:pPr>
            <a:r>
              <a:rPr lang="cs-CZ" sz="1600" dirty="0">
                <a:latin typeface="Arial"/>
                <a:cs typeface="Arial"/>
              </a:rPr>
              <a:t>Další zákony: Zákon USA o zahraničních korupčních praktikách (FCPA) a Britský protikorupční zákon jsou pouze dva příklady vládní legislativy. </a:t>
            </a:r>
            <a:r>
              <a:rPr lang="cs-CZ" sz="1600" dirty="0">
                <a:solidFill>
                  <a:srgbClr val="444444"/>
                </a:solidFill>
                <a:latin typeface="Arial"/>
                <a:cs typeface="Arial"/>
              </a:rPr>
              <a:t>Více než 40 zemí přijalo</a:t>
            </a:r>
            <a:r>
              <a:rPr lang="cs-CZ" sz="1600" dirty="0">
                <a:solidFill>
                  <a:srgbClr val="0076CE"/>
                </a:solidFill>
                <a:latin typeface="Arial"/>
                <a:cs typeface="Arial"/>
              </a:rPr>
              <a:t> </a:t>
            </a:r>
            <a:r>
              <a:rPr lang="cs-CZ" sz="1600" u="sng" dirty="0">
                <a:solidFill>
                  <a:srgbClr val="0076CE"/>
                </a:solidFill>
                <a:uFill>
                  <a:solidFill>
                    <a:srgbClr val="0076CE"/>
                  </a:solidFill>
                </a:uFill>
                <a:latin typeface="Arial"/>
                <a:cs typeface="Arial"/>
                <a:hlinkClick r:id="rId2"/>
              </a:rPr>
              <a:t>Úmluvu OECD proti úplatkům</a:t>
            </a:r>
            <a:r>
              <a:rPr lang="cs-CZ" sz="1600" dirty="0">
                <a:solidFill>
                  <a:srgbClr val="444444"/>
                </a:solidFill>
                <a:latin typeface="Arial"/>
                <a:cs typeface="Arial"/>
              </a:rPr>
              <a:t>, ve které jsou stanoveny právně závazné normy pro kriminalizaci úplatků zahraničních státních úředníků v mezinárodních obchodních transakcích. </a:t>
            </a:r>
            <a:r>
              <a:rPr lang="cs-CZ" sz="1600" dirty="0">
                <a:latin typeface="Arial"/>
                <a:cs typeface="Arial"/>
              </a:rPr>
              <a:t>Specifika předpisů se liší podle regionů a platných zákonů</a:t>
            </a: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0085C3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600" b="1" dirty="0">
                <a:latin typeface="Arial"/>
                <a:cs typeface="Arial"/>
              </a:rPr>
              <a:t>Základy</a:t>
            </a:r>
          </a:p>
          <a:p>
            <a:pPr marL="586740" marR="101600" lvl="1" indent="-224154">
              <a:lnSpc>
                <a:spcPts val="1730"/>
              </a:lnSpc>
              <a:spcBef>
                <a:spcPts val="625"/>
              </a:spcBef>
              <a:buClr>
                <a:srgbClr val="0085C3"/>
              </a:buClr>
              <a:buFont typeface="Calibri"/>
              <a:buChar char="–"/>
              <a:tabLst>
                <a:tab pos="587375" algn="l"/>
              </a:tabLst>
            </a:pPr>
            <a:r>
              <a:rPr lang="cs-CZ" sz="1600" dirty="0">
                <a:latin typeface="Arial"/>
                <a:cs typeface="Arial"/>
              </a:rPr>
              <a:t>Veřejnému činiteli neposkytujte žádné hodnotné věci s úmyslem získat obchod. Nepřijímejte úplatky ani provize. Nefalšujte účetnictví (veďte čisté účetní knihy a záznamy). Neobchodovat s třetími stranami, které se dopouštění některé z těchto věcí. Povšimněte si, že britský protikorupční zákon a další zákony rovněž zakazují poskytování úplatků nevládním stranám</a:t>
            </a:r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47158"/>
              </p:ext>
            </p:extLst>
          </p:nvPr>
        </p:nvGraphicFramePr>
        <p:xfrm>
          <a:off x="329945" y="4308474"/>
          <a:ext cx="11404855" cy="211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55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400" spc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38100">
                      <a:solidFill>
                        <a:srgbClr val="444444"/>
                      </a:solidFill>
                      <a:prstDash val="solid"/>
                    </a:lnB>
                    <a:solidFill>
                      <a:srgbClr val="5382A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Zákon USA o zahraničních korupčních praktikách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38100">
                      <a:solidFill>
                        <a:srgbClr val="444444"/>
                      </a:solidFill>
                      <a:prstDash val="solid"/>
                    </a:lnB>
                    <a:solidFill>
                      <a:srgbClr val="5382A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Britský protikorupční zákon z roku 2010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38100">
                      <a:solidFill>
                        <a:srgbClr val="444444"/>
                      </a:solidFill>
                      <a:prstDash val="solid"/>
                    </a:lnB>
                    <a:solidFill>
                      <a:srgbClr val="538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latin typeface="Arial"/>
                          <a:cs typeface="Arial"/>
                        </a:rPr>
                        <a:t>Úplatkářství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381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95960">
                        <a:lnSpc>
                          <a:spcPct val="107100"/>
                        </a:lnSpc>
                        <a:spcBef>
                          <a:spcPts val="21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Uplácení neamerických vládních činitelů je zakázáno</a:t>
                      </a:r>
                    </a:p>
                  </a:txBody>
                  <a:tcPr marL="0" marR="0" marT="27305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381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0055">
                        <a:lnSpc>
                          <a:spcPct val="107100"/>
                        </a:lnSpc>
                        <a:spcBef>
                          <a:spcPts val="21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Úplatkářství soukromých osob, korporací a jakéhokoliv státního úředníka je zakázáno</a:t>
                      </a:r>
                    </a:p>
                  </a:txBody>
                  <a:tcPr marL="0" marR="0" marT="27305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381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latin typeface="Arial"/>
                          <a:cs typeface="Arial"/>
                        </a:rPr>
                        <a:t>Přijetí úplatku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Nejedná se o trestný čin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Je trestným činem obdržet nebo přijímat úplatek od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kohokoliv, veřejné nebo soukromé osoby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latin typeface="Arial"/>
                          <a:cs typeface="Arial"/>
                        </a:rPr>
                        <a:t>Odměny za urychlení vyřízení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Nezakazují se, ale USA tyto odměny nedoporučují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Zakazují se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="1" baseline="0" dirty="0">
                          <a:latin typeface="Arial"/>
                          <a:cs typeface="Arial"/>
                        </a:rPr>
                        <a:t>Zákonná obhajoba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Není stanovena žádná specifická obhajoba</a:t>
                      </a:r>
                    </a:p>
                  </a:txBody>
                  <a:tcPr marL="0" marR="0" marT="40640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0059">
                        <a:lnSpc>
                          <a:spcPct val="107100"/>
                        </a:lnSpc>
                        <a:spcBef>
                          <a:spcPts val="219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Jedna zákonná obhajoba – jsou zavedeny „přiměřené postupy“, aby se zamezilo vzniku úplatků</a:t>
                      </a:r>
                    </a:p>
                  </a:txBody>
                  <a:tcPr marL="0" marR="0" marT="27939" marB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4</a:t>
            </a:fld>
            <a:endParaRPr kern="0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lang="cs-CZ" dirty="0"/>
              <a:t>Jaké jsou důsledky porušení těchto zákonů nebo Etického kodexu partnera společnosti Dell EMC?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5</a:t>
            </a:fld>
            <a:endParaRPr kern="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1410207"/>
            <a:ext cx="10948670" cy="385618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317500" indent="-228600">
              <a:lnSpc>
                <a:spcPts val="2160"/>
              </a:lnSpc>
              <a:spcBef>
                <a:spcPts val="370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Společnost Dell EMC může vymáhat svá smluvní a zákonná práva, včetně ukončení našeho vztahu s vámi</a:t>
            </a: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Vynucovací akce jsou často přeshraniční a pokuty a penále se mohou pohybovat v miliardách</a:t>
            </a:r>
          </a:p>
          <a:p>
            <a:pPr marL="241300" marR="266065" indent="-228600">
              <a:lnSpc>
                <a:spcPts val="2160"/>
              </a:lnSpc>
              <a:spcBef>
                <a:spcPts val="1030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V roce 2018 zaplatilo 16 společností rekordní částku 2,89 miliardy USD na vyřešení případů FCPA. Patří sem částky vyměřené v usneseních s DOJ nebo SEC nebo obojím a prostřednictvím DOJ odmítnutí s odporem (vzdáním se)</a:t>
            </a:r>
          </a:p>
          <a:p>
            <a:pPr marL="698500" marR="5080" indent="-228600">
              <a:lnSpc>
                <a:spcPts val="2160"/>
              </a:lnSpc>
              <a:spcBef>
                <a:spcPts val="505"/>
              </a:spcBef>
            </a:pPr>
            <a:r>
              <a:rPr lang="cs-CZ" sz="2000" dirty="0">
                <a:solidFill>
                  <a:srgbClr val="0076CE"/>
                </a:solidFill>
                <a:latin typeface="Arial"/>
                <a:cs typeface="Arial"/>
              </a:rPr>
              <a:t>– </a:t>
            </a: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V kategorii megapřípad proběhly tři vymáhací žaloby – Petrobras (1,78 miliardy USD), SocGen (585 milionů USD) a Panasonic (280 milionů USD). Petrobras a SocGen navázaly na nové struktury pro globální usnesení, přičemž DOJ a SEC vyměřily celkové pokuty, ale umožnily společnostem platit některé z těchto pokut donucovacím orgánům a regulačním orgánům v jiných zemích.</a:t>
            </a: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V roce 2017 zaplatilo 11 společností na řešení případů FCPA lehce přes 1,92 miliardy EUR.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9759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Jaké jsou základní prvky programu dodržování ABC?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974088"/>
            <a:ext cx="687451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Prvky efektivního programu dodržování předpisů jsou tyto:</a:t>
            </a:r>
          </a:p>
        </p:txBody>
      </p:sp>
      <p:graphicFrame>
        <p:nvGraphicFramePr>
          <p:cNvPr id="37" name="objec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19820"/>
              </p:ext>
            </p:extLst>
          </p:nvPr>
        </p:nvGraphicFramePr>
        <p:xfrm>
          <a:off x="506474" y="1609763"/>
          <a:ext cx="11021059" cy="4251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lang="cs-CZ" sz="1400" b="1" i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Chování nejvyšších řídících pracovníků</a:t>
                      </a: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Závazek vrcholného vedení a jasně formulované zásady proti korupci.</a:t>
                      </a: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i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Etický kodex a zásady dodržování předpisů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158115">
                        <a:lnSpc>
                          <a:spcPct val="107100"/>
                        </a:lnSpc>
                        <a:spcBef>
                          <a:spcPts val="15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Měly by být zavedeny zásady a postupy, které se podrobně zabývají řádnými vnitřními kontrolami, auditorskými postupy, zásadami dokumentace a disciplinárními opatřeními.</a:t>
                      </a: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i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Dohled, autonomie a zdroje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667385">
                        <a:lnSpc>
                          <a:spcPct val="107100"/>
                        </a:lnSpc>
                        <a:spcBef>
                          <a:spcPts val="15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Jednotlivci odpovědní za dohled by měli být nezávislí na vedení a měli by mít dostatečné zdroje k zajištění správné realizace programu.</a:t>
                      </a: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i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Vyhodnocení rizik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Společnosti by měly pravidelně analyzovat a řešit specifická rizika, kterým čelí.</a:t>
                      </a: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Školení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201930">
                        <a:lnSpc>
                          <a:spcPct val="107100"/>
                        </a:lnSpc>
                        <a:spcBef>
                          <a:spcPts val="15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Společnosti by měly přijmout vhodná opatření, aby zajistily, že zásady a postupy byly účinně sděleny v rámci celé organizace.</a:t>
                      </a: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cs-CZ" sz="1400" b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Pobídky a disciplinární opatření</a:t>
                      </a: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529590">
                        <a:lnSpc>
                          <a:spcPct val="107100"/>
                        </a:lnSpc>
                        <a:spcBef>
                          <a:spcPts val="15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Měly by být zavedeny jasné disciplinární postupy a v celé společnosti by se mělo podporovat dodržování zásad a postupů v oblasti dodržování předpisů.</a:t>
                      </a: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cs-CZ" sz="1400" b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Hloubková kontrola u třetích stran a platby</a:t>
                      </a: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Třetí strany by měly být pravidelně vyhodnocovány a měly by být informovány o programu dodržování předpisů společnosti</a:t>
                      </a: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a etickém kodexu.</a:t>
                      </a: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Nahlašování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177165">
                        <a:lnSpc>
                          <a:spcPct val="107100"/>
                        </a:lnSpc>
                        <a:spcBef>
                          <a:spcPts val="155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Zaměstnanci musí být schopni nahlásit porušení bez strachu z odvetných opatření. Program dodržování předpisů a interní kontroly by měly být aktualizovány po provedení interního šetření.</a:t>
                      </a: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cs-CZ" sz="1400" b="1" baseline="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Testování a přezkum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cs-CZ" sz="1200" baseline="0" dirty="0">
                          <a:latin typeface="Arial"/>
                          <a:cs typeface="Arial"/>
                        </a:rPr>
                        <a:t>Program dodržování předpisů by měl být přezkoumán a testován z pohledu účinnosti.</a:t>
                      </a: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109855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Kde naleznu pokyny k účinným programům pro dodržování předpisů proti úplatkářství a korupci?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7</a:t>
            </a:fld>
            <a:endParaRPr kern="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1397507"/>
            <a:ext cx="10937240" cy="381771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703580" indent="-228600">
              <a:lnSpc>
                <a:spcPts val="2160"/>
              </a:lnSpc>
              <a:spcBef>
                <a:spcPts val="370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Rozhodný program závisí do značné míry na tom, zda společnost upravila své zásady a procesy tak, aby řešila svá konkrétní rizika.</a:t>
            </a:r>
          </a:p>
          <a:p>
            <a:pPr marL="241300" marR="5080" indent="-228600">
              <a:lnSpc>
                <a:spcPts val="2160"/>
              </a:lnSpc>
              <a:spcBef>
                <a:spcPts val="1005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Ve své</a:t>
            </a:r>
            <a:r>
              <a:rPr lang="cs-CZ" sz="2000" dirty="0">
                <a:solidFill>
                  <a:srgbClr val="0076CE"/>
                </a:solidFill>
                <a:latin typeface="Arial"/>
                <a:cs typeface="Arial"/>
              </a:rPr>
              <a:t> </a:t>
            </a:r>
            <a:r>
              <a:rPr lang="cs-CZ" sz="2000" u="sng" dirty="0">
                <a:solidFill>
                  <a:srgbClr val="0076CE"/>
                </a:solidFill>
                <a:uFill>
                  <a:solidFill>
                    <a:srgbClr val="0076CE"/>
                  </a:solidFill>
                </a:uFill>
                <a:latin typeface="Arial"/>
                <a:cs typeface="Arial"/>
                <a:hlinkClick r:id="rId2"/>
              </a:rPr>
              <a:t>příručce pro zdroje z roku 2012 k zákonu USA o zahraničních korupčních praktikách. (Dále jen „příručka FCPA“) </a:t>
            </a:r>
            <a:r>
              <a:rPr lang="cs-CZ" sz="2000" u="sng" dirty="0">
                <a:solidFill>
                  <a:srgbClr val="444444"/>
                </a:solidFill>
                <a:uFill>
                  <a:solidFill>
                    <a:srgbClr val="0076CE"/>
                  </a:solidFill>
                </a:uFill>
                <a:latin typeface="Arial"/>
                <a:cs typeface="Arial"/>
                <a:hlinkClick r:id="rId2"/>
              </a:rPr>
              <a:t>DOJ výslovně doporučila:</a:t>
            </a: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 „Efektivní programy dodržování předpisů jsou uzpůsobeny konkrétnímu podnikání společnosti a rizikům spojeným s tímto podnikáním. Jsou dynamické a vyvíjejí se podle proměn obchodu a trhů.“</a:t>
            </a:r>
          </a:p>
          <a:p>
            <a:pPr marL="241300" marR="83820" indent="-228600">
              <a:lnSpc>
                <a:spcPts val="2160"/>
              </a:lnSpc>
              <a:spcBef>
                <a:spcPts val="994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DOJ zdůrazňuje, že pokud se jedná o dodržování předpisů, neexistuje žádný univerzální program. Jednotlivé společnosti mohou mít různé potřeby v závislosti na své velikosti a konkrétních rizicích spojených s jejich podnikáním</a:t>
            </a:r>
          </a:p>
          <a:p>
            <a:pPr marL="241300" marR="730250" indent="-228600">
              <a:lnSpc>
                <a:spcPts val="2160"/>
              </a:lnSpc>
              <a:spcBef>
                <a:spcPts val="1000"/>
              </a:spcBef>
              <a:buClr>
                <a:srgbClr val="0076CE"/>
              </a:buClr>
              <a:buChar char="•"/>
              <a:tabLst>
                <a:tab pos="240665" algn="l"/>
                <a:tab pos="241300" algn="l"/>
                <a:tab pos="6878955" algn="l"/>
              </a:tabLst>
            </a:pPr>
            <a:r>
              <a:rPr lang="cs-CZ" sz="2000" dirty="0">
                <a:solidFill>
                  <a:srgbClr val="444444"/>
                </a:solidFill>
                <a:latin typeface="Arial"/>
                <a:cs typeface="Arial"/>
              </a:rPr>
              <a:t>Zásady společnosti Dell EMC jsou k dispozici na vyžádání jako příklad.	Vaše zásady a program pro dodržování předpisů proti úplatkářství a korupci by měly být přizpůsobeny rizikovému profilu vaší společnosti.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99" y="239522"/>
            <a:ext cx="11149965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lang="cs-CZ" dirty="0"/>
              <a:t>Jaké jsou základní požadavky na dodržování programu pro dodržování předpisů proti úplatkářství a korupci a Kodexu?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8</a:t>
            </a:fld>
            <a:endParaRPr kern="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950" y="1456690"/>
            <a:ext cx="11156315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cs-CZ" sz="1800" dirty="0">
                <a:latin typeface="Arial"/>
                <a:cs typeface="Arial"/>
              </a:rPr>
              <a:t>NEPROVÁDĚJTE žádnou platbu ani nenabízejte žádnou platbu, jejímž účelem je přimět příjemce ke zneužití jeho úředního</a:t>
            </a:r>
          </a:p>
          <a:p>
            <a:pPr marL="355600">
              <a:lnSpc>
                <a:spcPct val="100000"/>
              </a:lnSpc>
            </a:pPr>
            <a:r>
              <a:rPr lang="cs-CZ" sz="1800" dirty="0">
                <a:latin typeface="Arial"/>
                <a:cs typeface="Arial"/>
              </a:rPr>
              <a:t>postavení</a:t>
            </a: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NEPŘIJÍMEJTE úplatky ani provize</a:t>
            </a:r>
          </a:p>
          <a:p>
            <a:pPr marL="298450" marR="60452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SEZNAMTE SE S TÍM, kdo a které podnikatelské subjekty spouští povědomí o programu pro dodržování předpisů proti úplatkářství a korupci - zahraniční úředníci, blízcí příbuzní zahraničních úředníků, společnosti částečně vlastněné vládou nebo zahraničními úředníky</a:t>
            </a:r>
          </a:p>
          <a:p>
            <a:pPr marL="298450" marR="508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VEĎTE seznam všech svých klientů, zákazníků a obchodních, marketingových nebo jiných obchodních kontaktů, kteří jsou zahraničními úředníky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Křížově zkontrolujte chování obchodních partnerů podle seznamu varovných znaků.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Jasně OZNAČUJTE všechny výdaje podle jurisdikce a typu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NAHLAŠTE chování, ohledně kterého máte řádný důvod se domnívat, že došlo k porušení Kodexu nebo zákonů zakazujících úplatkové</a:t>
            </a:r>
          </a:p>
          <a:p>
            <a:pPr marL="298450">
              <a:lnSpc>
                <a:spcPct val="100000"/>
              </a:lnSpc>
            </a:pPr>
            <a:r>
              <a:rPr lang="cs-CZ" sz="1800" dirty="0">
                <a:latin typeface="Arial"/>
                <a:cs typeface="Arial"/>
              </a:rPr>
              <a:t>platby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MĚJTE ZAVEDENÉ zásady a standardy programu pro dodržování předpisů proti úplatkářství a korupci, abyste pomohli zamezit nesprávnému jednání.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MĚJTE ZAVEDENÉ mechanismy pro podávání zpráv pro případná nesprávná jednání</a:t>
            </a:r>
          </a:p>
          <a:p>
            <a:pPr marL="298450" marR="198755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lang="cs-CZ" sz="1800" dirty="0">
                <a:latin typeface="Arial"/>
                <a:cs typeface="Arial"/>
              </a:rPr>
              <a:t>Pravidelně VYHODNOCUJTE rizika společnosti a proškolujte zaměstnance, aby se zajistilo, že požadavky na dodržování předpisů byly pochopeny a jsou dodržovány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9522"/>
            <a:ext cx="7708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Jaké jsou některé příklady varovných znaků?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9647" y="867663"/>
            <a:ext cx="4764405" cy="31286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Účast skořápkové (prázdné) společnosti nebo holdingové společnosti</a:t>
            </a:r>
          </a:p>
          <a:p>
            <a:pPr marL="12700" marR="158750">
              <a:lnSpc>
                <a:spcPts val="1950"/>
              </a:lnSpc>
              <a:spcBef>
                <a:spcPts val="102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Třetí strana má špatnou pověst nebo byla obviněna z nekalých obchodních praktik</a:t>
            </a:r>
          </a:p>
          <a:p>
            <a:pPr marL="12700" marR="721995">
              <a:lnSpc>
                <a:spcPts val="1939"/>
              </a:lnSpc>
              <a:spcBef>
                <a:spcPts val="100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Hodnota třetí strany vychází především z kontaktů nebo přístupu k informacím</a:t>
            </a:r>
          </a:p>
          <a:p>
            <a:pPr marL="12700" marR="5080">
              <a:lnSpc>
                <a:spcPts val="1939"/>
              </a:lnSpc>
              <a:spcBef>
                <a:spcPts val="101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Platba subjektu, který je vlastněn státním úředníkem nebo je pod jeho vlivem.</a:t>
            </a:r>
          </a:p>
          <a:p>
            <a:pPr marL="12700" marR="273050">
              <a:lnSpc>
                <a:spcPts val="1939"/>
              </a:lnSpc>
              <a:spcBef>
                <a:spcPts val="100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Dary nebo jiné platby stranám nebo od stran, které se účastní soutěžního nabídkového řízení nebo vyjednávání o smlouvě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87" y="1048766"/>
            <a:ext cx="134797" cy="160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87" y="1422146"/>
            <a:ext cx="134797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87" y="2043176"/>
            <a:ext cx="134797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87" y="2664205"/>
            <a:ext cx="134797" cy="160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87" y="3284473"/>
            <a:ext cx="134797" cy="1600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3090" y="966723"/>
            <a:ext cx="4798060" cy="37782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34670">
              <a:lnSpc>
                <a:spcPts val="1939"/>
              </a:lnSpc>
              <a:spcBef>
                <a:spcPts val="345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Transakce probíhá ve vysoce rizikové zemi nebo vysoce rizikovém odvětví</a:t>
            </a:r>
          </a:p>
          <a:p>
            <a:pPr marL="12700" marR="5080">
              <a:lnSpc>
                <a:spcPts val="1939"/>
              </a:lnSpc>
              <a:spcBef>
                <a:spcPts val="101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Státní úředník nebo úzké vazby na státního úředníka</a:t>
            </a: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Nekvalifikované nebo neidentifikované třetí osoby</a:t>
            </a:r>
          </a:p>
          <a:p>
            <a:pPr marL="12700" marR="15240">
              <a:lnSpc>
                <a:spcPts val="1939"/>
              </a:lnSpc>
              <a:spcBef>
                <a:spcPts val="1035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Nadměrné marže nebo nepřiměřené poplatky nebo platby v hotovosti</a:t>
            </a:r>
          </a:p>
          <a:p>
            <a:pPr marL="12700" marR="586105">
              <a:lnSpc>
                <a:spcPts val="1939"/>
              </a:lnSpc>
              <a:spcBef>
                <a:spcPts val="1000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Nedostatečná transparentnost nebo dokumentace u výdajů a účetních záznamů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Nepotřebný prostředník nebo zprostředkovatel</a:t>
            </a:r>
          </a:p>
          <a:p>
            <a:pPr marL="12700">
              <a:lnSpc>
                <a:spcPts val="2055"/>
              </a:lnSpc>
              <a:spcBef>
                <a:spcPts val="785"/>
              </a:spcBef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Neobvyklá platební schémata nebo finanční</a:t>
            </a:r>
          </a:p>
          <a:p>
            <a:pPr marL="12700">
              <a:lnSpc>
                <a:spcPts val="2055"/>
              </a:lnSpc>
            </a:pPr>
            <a:r>
              <a:rPr lang="cs-CZ" sz="1800" dirty="0">
                <a:solidFill>
                  <a:srgbClr val="444444"/>
                </a:solidFill>
                <a:latin typeface="Arial"/>
                <a:cs typeface="Arial"/>
              </a:rPr>
              <a:t>dohody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1048766"/>
            <a:ext cx="134797" cy="1600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1669033"/>
            <a:ext cx="134797" cy="1600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2290064"/>
            <a:ext cx="134797" cy="1600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2664205"/>
            <a:ext cx="134797" cy="16002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3284473"/>
            <a:ext cx="134797" cy="1600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3905503"/>
            <a:ext cx="134797" cy="1600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838" y="4279646"/>
            <a:ext cx="134797" cy="160019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29945" y="6591248"/>
            <a:ext cx="201929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kern="0" dirty="0"/>
              <a:t>9</a:t>
            </a:fld>
            <a:endParaRPr kern="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632968" y="6601344"/>
            <a:ext cx="1023619" cy="1064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cs-CZ" dirty="0"/>
              <a:t>© Copyright 2019 Dell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C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Širokoúhlá obrazovka</PresentationFormat>
  <Paragraphs>126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Programy dodržování předpisů proti úplatkářství a korupci (ABC)</vt:lpstr>
      <vt:lpstr>Omezení odpovědnosti</vt:lpstr>
      <vt:lpstr>Jaké jsou mé povinnosti týkající se dodržování programu ABC?</vt:lpstr>
      <vt:lpstr>Jaké jsou hlavní zásady zákonů ABC?</vt:lpstr>
      <vt:lpstr>Jaké jsou důsledky porušení těchto zákonů nebo Etického kodexu partnera společnosti Dell EMC?</vt:lpstr>
      <vt:lpstr>Jaké jsou základní prvky programu dodržování ABC?</vt:lpstr>
      <vt:lpstr>Kde naleznu pokyny k účinným programům pro dodržování předpisů proti úplatkářství a korupci?</vt:lpstr>
      <vt:lpstr>Jaké jsou základní požadavky na dodržování programu pro dodržování předpisů proti úplatkářství a korupci a Kodexu?</vt:lpstr>
      <vt:lpstr>Jaké jsou některé příklady varovných znaků?</vt:lpstr>
      <vt:lpstr>Jaké jsou příklady zakázaného chování/varovných znaků?</vt:lpstr>
      <vt:lpstr>Znáte své zákazníky?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EMC Partner Program</dc:title>
  <dc:creator>Dohmlo, Kathleen</dc:creator>
  <cp:lastModifiedBy>Válková Klára</cp:lastModifiedBy>
  <cp:revision>3</cp:revision>
  <dcterms:created xsi:type="dcterms:W3CDTF">2022-06-23T08:22:40Z</dcterms:created>
  <dcterms:modified xsi:type="dcterms:W3CDTF">2022-06-28T22:28:07Z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2022-06-23T00:00:00Z</vt:filetime>
  </property>
</Properties>
</file>